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63FF-2DC7-4364-973F-247CFC71431A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29344-B120-4296-BCC1-4D1161266B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79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29344-B120-4296-BCC1-4D1161266BB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5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78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31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39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7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7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75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11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37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73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5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DC8F8-A1AC-4D55-B1A9-2B6125E24A55}" type="datetimeFigureOut">
              <a:rPr lang="it-IT" smtClean="0"/>
              <a:t>10/07/2016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B1D4-81DA-4F63-AC0A-1EB6C8D6E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36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16224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40 </a:t>
            </a:r>
            <a:r>
              <a:rPr lang="it-IT" sz="3100" b="1" dirty="0" err="1" smtClean="0"/>
              <a:t>years</a:t>
            </a:r>
            <a:r>
              <a:rPr lang="it-IT" sz="3100" b="1" dirty="0" smtClean="0"/>
              <a:t> Cambridge Journal of </a:t>
            </a:r>
            <a:r>
              <a:rPr lang="it-IT" sz="3100" b="1" dirty="0" err="1" smtClean="0"/>
              <a:t>Economics</a:t>
            </a:r>
            <a:r>
              <a:rPr lang="it-IT" sz="3100" b="1" dirty="0" smtClean="0"/>
              <a:t> Conference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b="1" i="1" dirty="0" smtClean="0"/>
              <a:t>Cambridge,  12-13 </a:t>
            </a:r>
            <a:r>
              <a:rPr lang="it-IT" sz="3100" b="1" i="1" dirty="0" err="1" smtClean="0"/>
              <a:t>July</a:t>
            </a:r>
            <a:r>
              <a:rPr lang="it-IT" sz="3100" b="1" i="1" dirty="0" smtClean="0"/>
              <a:t> 2016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4896" cy="1944216"/>
          </a:xfrm>
        </p:spPr>
        <p:txBody>
          <a:bodyPr>
            <a:noAutofit/>
          </a:bodyPr>
          <a:lstStyle/>
          <a:p>
            <a:r>
              <a:rPr lang="it-IT" b="1" dirty="0" err="1" smtClean="0">
                <a:solidFill>
                  <a:schemeClr val="tx1"/>
                </a:solidFill>
              </a:rPr>
              <a:t>Marshallian</a:t>
            </a:r>
            <a:r>
              <a:rPr lang="it-IT" b="1" dirty="0" smtClean="0">
                <a:solidFill>
                  <a:schemeClr val="tx1"/>
                </a:solidFill>
              </a:rPr>
              <a:t> Industrial District: the end of an era or adaptation to the global economy?</a:t>
            </a:r>
          </a:p>
          <a:p>
            <a:r>
              <a:rPr lang="it-IT" b="1" i="1" dirty="0" err="1" smtClean="0">
                <a:solidFill>
                  <a:schemeClr val="tx1"/>
                </a:solidFill>
              </a:rPr>
              <a:t>Gabi</a:t>
            </a:r>
            <a:r>
              <a:rPr lang="it-IT" b="1" i="1" dirty="0" smtClean="0">
                <a:solidFill>
                  <a:schemeClr val="tx1"/>
                </a:solidFill>
              </a:rPr>
              <a:t> Dei Ottati</a:t>
            </a:r>
          </a:p>
          <a:p>
            <a:r>
              <a:rPr lang="it-IT" b="1" dirty="0" err="1" smtClean="0">
                <a:solidFill>
                  <a:schemeClr val="tx1"/>
                </a:solidFill>
              </a:rPr>
              <a:t>University</a:t>
            </a:r>
            <a:r>
              <a:rPr lang="it-IT" b="1" dirty="0" smtClean="0">
                <a:solidFill>
                  <a:schemeClr val="tx1"/>
                </a:solidFill>
              </a:rPr>
              <a:t> of Florence (</a:t>
            </a:r>
            <a:r>
              <a:rPr lang="it-IT" b="1" dirty="0" err="1" smtClean="0">
                <a:solidFill>
                  <a:schemeClr val="tx1"/>
                </a:solidFill>
              </a:rPr>
              <a:t>Italy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gabi.dei@unifi.it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/>
              <a:t>Main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changes</a:t>
            </a:r>
            <a:r>
              <a:rPr lang="it-IT" sz="3200" b="1" dirty="0" smtClean="0"/>
              <a:t> in the </a:t>
            </a:r>
            <a:r>
              <a:rPr lang="it-IT" sz="3200" b="1" dirty="0" err="1" smtClean="0"/>
              <a:t>Italian</a:t>
            </a:r>
            <a:r>
              <a:rPr lang="it-IT" sz="3200" b="1" dirty="0" smtClean="0"/>
              <a:t> industrial </a:t>
            </a:r>
            <a:r>
              <a:rPr lang="it-IT" sz="3200" b="1" dirty="0" err="1" smtClean="0"/>
              <a:t>districts</a:t>
            </a:r>
            <a:r>
              <a:rPr lang="it-IT" sz="3200" b="1" dirty="0" smtClean="0"/>
              <a:t>:</a:t>
            </a:r>
            <a:br>
              <a:rPr lang="it-IT" sz="3200" b="1" dirty="0" smtClean="0"/>
            </a:br>
            <a:r>
              <a:rPr lang="it-IT" sz="3200" b="1" dirty="0" smtClean="0"/>
              <a:t>- in the </a:t>
            </a:r>
            <a:r>
              <a:rPr lang="it-IT" sz="3200" b="1" dirty="0" err="1" smtClean="0"/>
              <a:t>productive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system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4824536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 Since the 1990s a </a:t>
            </a:r>
            <a:r>
              <a:rPr lang="it-IT" b="1" dirty="0" smtClean="0"/>
              <a:t>downsizing of manufacturing</a:t>
            </a:r>
            <a:r>
              <a:rPr lang="it-IT" dirty="0" smtClean="0"/>
              <a:t>, both of workers and establishments, especially in the new millennium  (average </a:t>
            </a:r>
            <a:r>
              <a:rPr lang="it-IT" b="1" dirty="0" smtClean="0"/>
              <a:t>-21% 2001-11</a:t>
            </a:r>
            <a:r>
              <a:rPr lang="it-IT" dirty="0" smtClean="0"/>
              <a:t>) and in the production of </a:t>
            </a:r>
            <a:r>
              <a:rPr lang="it-IT" b="1" dirty="0" smtClean="0"/>
              <a:t>goods for the person &amp; home</a:t>
            </a:r>
            <a:r>
              <a:rPr lang="it-IT" dirty="0" smtClean="0"/>
              <a:t> (apparel, textiles, footwear, furniture…), namely of the  so-called</a:t>
            </a:r>
            <a:r>
              <a:rPr lang="it-IT" b="1" i="1" dirty="0" smtClean="0"/>
              <a:t> made in Italy</a:t>
            </a:r>
            <a:r>
              <a:rPr lang="it-IT" dirty="0" smtClean="0"/>
              <a:t>.</a:t>
            </a:r>
            <a:endParaRPr lang="it-IT" b="1" i="1" dirty="0" smtClean="0"/>
          </a:p>
          <a:p>
            <a:pPr algn="just"/>
            <a:r>
              <a:rPr lang="it-IT" dirty="0" smtClean="0"/>
              <a:t> </a:t>
            </a:r>
            <a:r>
              <a:rPr lang="it-IT" b="1" dirty="0" err="1" smtClean="0"/>
              <a:t>Heteroneous</a:t>
            </a:r>
            <a:r>
              <a:rPr lang="it-IT" b="1" dirty="0" smtClean="0"/>
              <a:t> evolutionary trends</a:t>
            </a:r>
            <a:r>
              <a:rPr lang="it-IT" dirty="0" smtClean="0"/>
              <a:t> </a:t>
            </a:r>
            <a:r>
              <a:rPr lang="it-IT" b="1" dirty="0" smtClean="0"/>
              <a:t>among</a:t>
            </a:r>
            <a:r>
              <a:rPr lang="it-IT" dirty="0" smtClean="0"/>
              <a:t>  the </a:t>
            </a:r>
            <a:r>
              <a:rPr lang="it-IT" b="1" dirty="0" smtClean="0"/>
              <a:t>many</a:t>
            </a:r>
            <a:r>
              <a:rPr lang="it-IT" dirty="0" smtClean="0"/>
              <a:t> </a:t>
            </a:r>
            <a:r>
              <a:rPr lang="it-IT" b="1" dirty="0" smtClean="0"/>
              <a:t>districts</a:t>
            </a:r>
            <a:r>
              <a:rPr lang="it-IT" dirty="0" smtClean="0"/>
              <a:t>, according to the strategies of reaction by the local firms and institutional actors.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9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Main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smtClean="0"/>
              <a:t>firms’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smtClean="0"/>
              <a:t>reaction strategies to address global pressure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8245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b="1" dirty="0" smtClean="0"/>
              <a:t>Product </a:t>
            </a:r>
            <a:r>
              <a:rPr lang="it-IT" b="1" dirty="0" err="1" smtClean="0"/>
              <a:t>innovation</a:t>
            </a:r>
            <a:r>
              <a:rPr lang="it-IT" b="1" dirty="0" smtClean="0"/>
              <a:t> and </a:t>
            </a:r>
            <a:r>
              <a:rPr lang="it-IT" b="1" dirty="0" err="1" smtClean="0"/>
              <a:t>quality</a:t>
            </a:r>
            <a:r>
              <a:rPr lang="it-IT" b="1" dirty="0" smtClean="0"/>
              <a:t> </a:t>
            </a:r>
            <a:r>
              <a:rPr lang="it-IT" b="1" dirty="0" err="1" smtClean="0"/>
              <a:t>upgrading</a:t>
            </a:r>
            <a:r>
              <a:rPr lang="it-IT" b="1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To reduce price pressure a number of firms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shifted to</a:t>
            </a:r>
            <a:r>
              <a:rPr lang="it-IT" dirty="0" smtClean="0"/>
              <a:t> </a:t>
            </a:r>
            <a:r>
              <a:rPr lang="it-IT" b="1" dirty="0" smtClean="0"/>
              <a:t>higher quality market segments</a:t>
            </a:r>
            <a:r>
              <a:rPr lang="it-IT" dirty="0" smtClean="0"/>
              <a:t> </a:t>
            </a:r>
            <a:r>
              <a:rPr lang="it-IT" dirty="0"/>
              <a:t>&amp; product </a:t>
            </a:r>
            <a:r>
              <a:rPr lang="it-IT" dirty="0" smtClean="0"/>
              <a:t>customization. Moreover they sought to </a:t>
            </a:r>
            <a:r>
              <a:rPr lang="it-IT" b="1" dirty="0" smtClean="0"/>
              <a:t>build their own</a:t>
            </a:r>
            <a:r>
              <a:rPr lang="it-IT" dirty="0"/>
              <a:t> </a:t>
            </a:r>
            <a:r>
              <a:rPr lang="it-IT" b="1" dirty="0" smtClean="0"/>
              <a:t>market niche</a:t>
            </a:r>
            <a:r>
              <a:rPr lang="it-IT" dirty="0" smtClean="0"/>
              <a:t>: examples are found in the following districts: Santa Croce (tanning), Montebelluna,  Riviera del Brenta, Marche (footwear), Alto Livenza (furniture), Reggio Emilia (mechanical engineering)…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2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76456" cy="65253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   </a:t>
            </a:r>
          </a:p>
          <a:p>
            <a:pPr marL="0" indent="0" algn="just">
              <a:buNone/>
            </a:pPr>
            <a:r>
              <a:rPr lang="it-IT" b="1" dirty="0"/>
              <a:t> </a:t>
            </a:r>
            <a:r>
              <a:rPr lang="it-IT" b="1" dirty="0" smtClean="0"/>
              <a:t>   </a:t>
            </a:r>
            <a:r>
              <a:rPr lang="it-IT" sz="3500" b="1" dirty="0" smtClean="0"/>
              <a:t> 2. </a:t>
            </a:r>
            <a:r>
              <a:rPr lang="it-IT" sz="3500" b="1" dirty="0" err="1" smtClean="0"/>
              <a:t>Process</a:t>
            </a:r>
            <a:r>
              <a:rPr lang="it-IT" sz="3500" b="1" dirty="0" smtClean="0"/>
              <a:t> </a:t>
            </a:r>
            <a:r>
              <a:rPr lang="it-IT" sz="3500" b="1" dirty="0" err="1" smtClean="0"/>
              <a:t>innovation</a:t>
            </a:r>
            <a:r>
              <a:rPr lang="it-IT" sz="3500" b="1" dirty="0" smtClean="0"/>
              <a:t> and </a:t>
            </a:r>
            <a:r>
              <a:rPr lang="it-IT" sz="3500" b="1" dirty="0" err="1" smtClean="0"/>
              <a:t>delocalization</a:t>
            </a:r>
            <a:endParaRPr lang="it-IT" sz="3500" b="1" dirty="0" smtClean="0"/>
          </a:p>
          <a:p>
            <a:pPr marL="0" indent="0" algn="just">
              <a:buNone/>
            </a:pPr>
            <a:r>
              <a:rPr lang="it-IT" dirty="0" smtClean="0"/>
              <a:t>   In order to </a:t>
            </a:r>
            <a:r>
              <a:rPr lang="it-IT" b="1" dirty="0" smtClean="0"/>
              <a:t>cut costs</a:t>
            </a:r>
            <a:r>
              <a:rPr lang="it-IT" dirty="0" smtClean="0"/>
              <a:t> district firms </a:t>
            </a:r>
            <a:r>
              <a:rPr lang="it-IT" dirty="0"/>
              <a:t>also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adopted </a:t>
            </a:r>
          </a:p>
          <a:p>
            <a:pPr algn="just">
              <a:buFontTx/>
              <a:buChar char="-"/>
            </a:pPr>
            <a:r>
              <a:rPr lang="it-IT" b="1" dirty="0" err="1" smtClean="0"/>
              <a:t>Delocalization</a:t>
            </a:r>
            <a:r>
              <a:rPr lang="it-IT" b="1" dirty="0" smtClean="0"/>
              <a:t> of </a:t>
            </a:r>
            <a:r>
              <a:rPr lang="it-IT" b="1" dirty="0" err="1" smtClean="0"/>
              <a:t>low</a:t>
            </a:r>
            <a:r>
              <a:rPr lang="it-IT" b="1" dirty="0" smtClean="0"/>
              <a:t> </a:t>
            </a:r>
            <a:r>
              <a:rPr lang="it-IT" b="1" dirty="0" err="1" smtClean="0"/>
              <a:t>value-added</a:t>
            </a:r>
            <a:r>
              <a:rPr lang="it-IT" b="1" dirty="0" smtClean="0"/>
              <a:t> </a:t>
            </a:r>
            <a:r>
              <a:rPr lang="it-IT" b="1" dirty="0" err="1" smtClean="0"/>
              <a:t>phases</a:t>
            </a:r>
            <a:r>
              <a:rPr lang="it-IT" dirty="0" smtClean="0"/>
              <a:t> and </a:t>
            </a:r>
            <a:r>
              <a:rPr lang="it-IT" b="1" dirty="0" err="1" smtClean="0"/>
              <a:t>longer</a:t>
            </a:r>
            <a:r>
              <a:rPr lang="it-IT" dirty="0" smtClean="0"/>
              <a:t> </a:t>
            </a:r>
            <a:r>
              <a:rPr lang="it-IT" b="1" dirty="0" err="1" smtClean="0"/>
              <a:t>runs</a:t>
            </a:r>
            <a:r>
              <a:rPr lang="it-IT" dirty="0" smtClean="0"/>
              <a:t>. More than FDI they used </a:t>
            </a:r>
            <a:r>
              <a:rPr lang="it-IT" b="1" dirty="0" smtClean="0"/>
              <a:t>subcontracting</a:t>
            </a:r>
            <a:r>
              <a:rPr lang="it-IT" dirty="0" smtClean="0"/>
              <a:t> or  </a:t>
            </a:r>
            <a:r>
              <a:rPr lang="it-IT" b="1" dirty="0" smtClean="0"/>
              <a:t>importing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 </a:t>
            </a:r>
            <a:r>
              <a:rPr lang="it-IT" b="1" dirty="0" smtClean="0"/>
              <a:t>standard components.</a:t>
            </a:r>
          </a:p>
          <a:p>
            <a:pPr algn="just">
              <a:buFontTx/>
              <a:buChar char="-"/>
            </a:pPr>
            <a:r>
              <a:rPr lang="it-IT" dirty="0" smtClean="0"/>
              <a:t>In the 1990s they started to delocalize </a:t>
            </a:r>
            <a:r>
              <a:rPr lang="it-IT" b="1" dirty="0" smtClean="0"/>
              <a:t>to</a:t>
            </a:r>
            <a:r>
              <a:rPr lang="it-IT" dirty="0" smtClean="0"/>
              <a:t> </a:t>
            </a:r>
            <a:r>
              <a:rPr lang="it-IT" b="1" dirty="0" smtClean="0"/>
              <a:t>Eastern     Europe</a:t>
            </a:r>
            <a:r>
              <a:rPr lang="it-IT" dirty="0" smtClean="0"/>
              <a:t>an countries (</a:t>
            </a:r>
            <a:r>
              <a:rPr lang="it-IT" b="1" dirty="0" smtClean="0"/>
              <a:t>Romania</a:t>
            </a:r>
            <a:r>
              <a:rPr lang="it-IT" dirty="0" smtClean="0"/>
              <a:t>), in the new century they moved to </a:t>
            </a:r>
            <a:r>
              <a:rPr lang="it-IT" b="1" dirty="0" smtClean="0"/>
              <a:t>Asia</a:t>
            </a:r>
            <a:r>
              <a:rPr lang="it-IT" dirty="0" smtClean="0"/>
              <a:t> (China)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 smtClean="0"/>
              <a:t>partly also  to access the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new  growing markets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/>
              <a:t>e</a:t>
            </a:r>
            <a:r>
              <a:rPr lang="it-IT" dirty="0" smtClean="0"/>
              <a:t>x. Montebelluna, </a:t>
            </a:r>
            <a:r>
              <a:rPr lang="it-IT" dirty="0" err="1" smtClean="0"/>
              <a:t>S.Croce</a:t>
            </a:r>
            <a:r>
              <a:rPr lang="it-IT" dirty="0" smtClean="0"/>
              <a:t>, Modena...</a:t>
            </a:r>
            <a:endParaRPr lang="it-IT" dirty="0"/>
          </a:p>
          <a:p>
            <a:pPr algn="just">
              <a:buFontTx/>
              <a:buChar char="-"/>
            </a:pPr>
            <a:r>
              <a:rPr lang="it-IT" dirty="0" smtClean="0"/>
              <a:t>To </a:t>
            </a:r>
            <a:r>
              <a:rPr lang="it-IT" b="1" dirty="0" smtClean="0"/>
              <a:t>gain </a:t>
            </a:r>
            <a:r>
              <a:rPr lang="it-IT" b="1" dirty="0" err="1" smtClean="0"/>
              <a:t>efficiency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adopted</a:t>
            </a:r>
            <a:r>
              <a:rPr lang="it-IT" dirty="0" smtClean="0"/>
              <a:t> new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and </a:t>
            </a:r>
            <a:r>
              <a:rPr lang="it-IT" b="1" dirty="0" err="1" smtClean="0"/>
              <a:t>automation</a:t>
            </a:r>
            <a:r>
              <a:rPr lang="it-IT" dirty="0" smtClean="0"/>
              <a:t>: ex. Mirandola, Modena </a:t>
            </a:r>
            <a:r>
              <a:rPr lang="it-IT" dirty="0" err="1" smtClean="0"/>
              <a:t>mechanical</a:t>
            </a:r>
            <a:r>
              <a:rPr lang="it-IT" dirty="0" smtClean="0"/>
              <a:t> </a:t>
            </a:r>
            <a:r>
              <a:rPr lang="it-IT" dirty="0" err="1" smtClean="0"/>
              <a:t>district</a:t>
            </a:r>
            <a:r>
              <a:rPr lang="it-IT" dirty="0" smtClean="0"/>
              <a:t>,..</a:t>
            </a:r>
          </a:p>
        </p:txBody>
      </p:sp>
    </p:spTree>
    <p:extLst>
      <p:ext uri="{BB962C8B-B14F-4D97-AF65-F5344CB8AC3E}">
        <p14:creationId xmlns:p14="http://schemas.microsoft.com/office/powerpoint/2010/main" val="7234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Immigrant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labour</a:t>
            </a:r>
            <a:r>
              <a:rPr lang="it-IT" sz="3200" b="1" dirty="0" smtClean="0"/>
              <a:t> and </a:t>
            </a:r>
            <a:r>
              <a:rPr lang="it-IT" sz="3200" b="1" dirty="0" err="1" smtClean="0"/>
              <a:t>subcontracting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112568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it-IT" dirty="0" err="1" smtClean="0"/>
              <a:t>Globalisation</a:t>
            </a:r>
            <a:r>
              <a:rPr lang="it-IT" dirty="0" smtClean="0"/>
              <a:t> </a:t>
            </a:r>
            <a:r>
              <a:rPr lang="it-IT" dirty="0" err="1" smtClean="0"/>
              <a:t>brought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huge</a:t>
            </a:r>
            <a:r>
              <a:rPr lang="it-IT" dirty="0" smtClean="0"/>
              <a:t> </a:t>
            </a:r>
            <a:r>
              <a:rPr lang="it-IT" dirty="0" err="1" smtClean="0"/>
              <a:t>flows</a:t>
            </a:r>
            <a:r>
              <a:rPr lang="it-IT" dirty="0" smtClean="0"/>
              <a:t> of capital &amp; </a:t>
            </a:r>
            <a:r>
              <a:rPr lang="it-IT" dirty="0" err="1" smtClean="0"/>
              <a:t>goods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of </a:t>
            </a:r>
            <a:r>
              <a:rPr lang="it-IT" b="1" dirty="0" err="1" smtClean="0"/>
              <a:t>immigrants</a:t>
            </a:r>
            <a:r>
              <a:rPr lang="it-IT" dirty="0" smtClean="0"/>
              <a:t> from </a:t>
            </a:r>
            <a:r>
              <a:rPr lang="it-IT" b="1" dirty="0" err="1" smtClean="0"/>
              <a:t>less</a:t>
            </a:r>
            <a:r>
              <a:rPr lang="it-IT" b="1" dirty="0" smtClean="0"/>
              <a:t> </a:t>
            </a:r>
            <a:r>
              <a:rPr lang="it-IT" b="1" dirty="0" err="1" smtClean="0"/>
              <a:t>developed</a:t>
            </a:r>
            <a:r>
              <a:rPr lang="it-IT" b="1" dirty="0" smtClean="0"/>
              <a:t> </a:t>
            </a:r>
            <a:r>
              <a:rPr lang="it-IT" b="1" dirty="0" err="1" smtClean="0"/>
              <a:t>countries</a:t>
            </a:r>
            <a:endParaRPr lang="it-IT" b="1" dirty="0" smtClean="0"/>
          </a:p>
          <a:p>
            <a:pPr algn="just">
              <a:buFontTx/>
              <a:buChar char="-"/>
            </a:pPr>
            <a:r>
              <a:rPr lang="it-IT" dirty="0" smtClean="0"/>
              <a:t>In </a:t>
            </a:r>
            <a:r>
              <a:rPr lang="it-IT" b="1" dirty="0" smtClean="0"/>
              <a:t>Italian districts</a:t>
            </a:r>
            <a:r>
              <a:rPr lang="it-IT" dirty="0" smtClean="0"/>
              <a:t> specialized in </a:t>
            </a:r>
            <a:r>
              <a:rPr lang="it-IT" b="1" dirty="0" smtClean="0"/>
              <a:t>goods for the person there are </a:t>
            </a:r>
            <a:r>
              <a:rPr lang="it-IT" b="1" dirty="0"/>
              <a:t>now many </a:t>
            </a:r>
            <a:r>
              <a:rPr lang="it-IT" b="1" dirty="0" smtClean="0"/>
              <a:t>immigrants</a:t>
            </a:r>
            <a:r>
              <a:rPr lang="it-IT" dirty="0" smtClean="0"/>
              <a:t> either </a:t>
            </a:r>
            <a:r>
              <a:rPr lang="it-IT" b="1" dirty="0" smtClean="0"/>
              <a:t>as workers</a:t>
            </a:r>
            <a:r>
              <a:rPr lang="it-IT" dirty="0" smtClean="0"/>
              <a:t> (in tanneries: Arzignano..) and as </a:t>
            </a:r>
            <a:r>
              <a:rPr lang="it-IT" b="1" dirty="0" smtClean="0"/>
              <a:t>subcontractors</a:t>
            </a:r>
            <a:r>
              <a:rPr lang="it-IT" dirty="0" smtClean="0"/>
              <a:t>, especially in the </a:t>
            </a:r>
            <a:r>
              <a:rPr lang="it-IT" b="1" dirty="0" smtClean="0"/>
              <a:t>apparel</a:t>
            </a:r>
            <a:r>
              <a:rPr lang="it-IT" dirty="0" smtClean="0"/>
              <a:t> and f</a:t>
            </a:r>
            <a:r>
              <a:rPr lang="it-IT" b="1" dirty="0" smtClean="0"/>
              <a:t>ootwear</a:t>
            </a:r>
            <a:r>
              <a:rPr lang="it-IT" dirty="0" smtClean="0"/>
              <a:t> districts,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above all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 </a:t>
            </a:r>
            <a:r>
              <a:rPr lang="it-IT" b="1" dirty="0" smtClean="0"/>
              <a:t>Chinese</a:t>
            </a:r>
            <a:r>
              <a:rPr lang="it-IT" dirty="0" smtClean="0"/>
              <a:t> origin: respectively 19% &amp; 12% of the total number of firms in 2009.  The use of </a:t>
            </a:r>
            <a:r>
              <a:rPr lang="it-IT" dirty="0" err="1" smtClean="0"/>
              <a:t>immigrants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due  </a:t>
            </a:r>
            <a:r>
              <a:rPr lang="it-IT" dirty="0" err="1" smtClean="0"/>
              <a:t>also</a:t>
            </a:r>
            <a:r>
              <a:rPr lang="it-IT" dirty="0" smtClean="0"/>
              <a:t> to </a:t>
            </a:r>
            <a:r>
              <a:rPr lang="it-IT" dirty="0" err="1" smtClean="0"/>
              <a:t>difficulties</a:t>
            </a:r>
            <a:r>
              <a:rPr lang="it-IT" dirty="0" smtClean="0"/>
              <a:t> in </a:t>
            </a:r>
            <a:r>
              <a:rPr lang="it-IT" dirty="0" err="1" smtClean="0"/>
              <a:t>replacing</a:t>
            </a:r>
            <a:r>
              <a:rPr lang="it-IT" dirty="0" smtClean="0"/>
              <a:t>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and </a:t>
            </a:r>
            <a:r>
              <a:rPr lang="it-IT" dirty="0" err="1" smtClean="0"/>
              <a:t>subcontractors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/>
              <a:t>e</a:t>
            </a:r>
            <a:r>
              <a:rPr lang="it-IT" dirty="0" smtClean="0"/>
              <a:t>x.  Carpi, Prato, Marche, Veneto </a:t>
            </a:r>
            <a:r>
              <a:rPr lang="it-IT" dirty="0" err="1" smtClean="0"/>
              <a:t>districts</a:t>
            </a:r>
            <a:r>
              <a:rPr lang="it-IT" dirty="0" smtClean="0"/>
              <a:t>.</a:t>
            </a:r>
            <a:r>
              <a:rPr lang="it-IT" b="1" dirty="0" smtClean="0"/>
              <a:t> 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1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856"/>
            <a:ext cx="8805664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/>
              <a:t>   3. </a:t>
            </a:r>
            <a:r>
              <a:rPr lang="it-IT" sz="3200" b="1" dirty="0" err="1" smtClean="0"/>
              <a:t>Functional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upgrading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424936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Product upgrading</a:t>
            </a:r>
            <a:r>
              <a:rPr lang="it-IT" dirty="0" smtClean="0"/>
              <a:t> &amp; </a:t>
            </a:r>
            <a:r>
              <a:rPr lang="it-IT" b="1" dirty="0" smtClean="0"/>
              <a:t>differentiation need</a:t>
            </a:r>
            <a:r>
              <a:rPr lang="it-IT" dirty="0" smtClean="0"/>
              <a:t> to be supported by </a:t>
            </a:r>
            <a:r>
              <a:rPr lang="it-IT" b="1" dirty="0" smtClean="0"/>
              <a:t>investments </a:t>
            </a:r>
            <a:r>
              <a:rPr lang="it-IT" dirty="0" smtClean="0"/>
              <a:t>in </a:t>
            </a:r>
            <a:r>
              <a:rPr lang="it-IT" b="1" dirty="0" smtClean="0"/>
              <a:t>R&amp;D, marketing, brand</a:t>
            </a:r>
            <a:r>
              <a:rPr lang="it-IT" dirty="0" smtClean="0"/>
              <a:t> management &amp; </a:t>
            </a:r>
            <a:r>
              <a:rPr lang="it-IT" b="1" dirty="0" smtClean="0"/>
              <a:t>distribution</a:t>
            </a:r>
            <a:r>
              <a:rPr lang="it-IT" dirty="0" smtClean="0"/>
              <a:t> i.e. in functions which before globalization were less developed in  districts</a:t>
            </a:r>
            <a:r>
              <a:rPr lang="it-IT" dirty="0"/>
              <a:t>.</a:t>
            </a:r>
            <a:endParaRPr lang="it-IT" dirty="0" smtClean="0"/>
          </a:p>
          <a:p>
            <a:pPr algn="just"/>
            <a:r>
              <a:rPr lang="it-IT" dirty="0" smtClean="0"/>
              <a:t>Hence </a:t>
            </a:r>
            <a:r>
              <a:rPr lang="it-IT" b="1" dirty="0" smtClean="0"/>
              <a:t>final firms</a:t>
            </a:r>
            <a:r>
              <a:rPr lang="it-IT" dirty="0" smtClean="0"/>
              <a:t> that</a:t>
            </a:r>
            <a:r>
              <a:rPr lang="it-IT" dirty="0"/>
              <a:t> </a:t>
            </a:r>
            <a:r>
              <a:rPr lang="it-IT" b="1" dirty="0" smtClean="0"/>
              <a:t>reacted to global pressur</a:t>
            </a:r>
            <a:r>
              <a:rPr lang="it-IT" dirty="0" smtClean="0"/>
              <a:t>e by product innovation tended to focus on these </a:t>
            </a:r>
            <a:r>
              <a:rPr lang="it-IT" b="1" dirty="0" smtClean="0"/>
              <a:t>new functions</a:t>
            </a:r>
            <a:r>
              <a:rPr lang="it-IT" dirty="0" smtClean="0"/>
              <a:t>. This required </a:t>
            </a:r>
            <a:r>
              <a:rPr lang="it-IT" b="1" dirty="0" smtClean="0"/>
              <a:t>new skills</a:t>
            </a:r>
            <a:r>
              <a:rPr lang="it-IT" dirty="0" smtClean="0"/>
              <a:t> and new supporting </a:t>
            </a:r>
            <a:r>
              <a:rPr lang="it-IT" b="1" dirty="0" smtClean="0"/>
              <a:t>services</a:t>
            </a:r>
            <a:r>
              <a:rPr lang="it-IT" dirty="0" smtClean="0"/>
              <a:t> (</a:t>
            </a:r>
            <a:r>
              <a:rPr lang="it-IT" b="1" dirty="0" smtClean="0"/>
              <a:t>KIBS</a:t>
            </a:r>
            <a:r>
              <a:rPr lang="it-IT" dirty="0" smtClean="0"/>
              <a:t>) and large amounts of </a:t>
            </a:r>
            <a:r>
              <a:rPr lang="it-IT" b="1" dirty="0" smtClean="0"/>
              <a:t>finance</a:t>
            </a:r>
            <a:r>
              <a:rPr lang="it-IT" dirty="0" smtClean="0"/>
              <a:t> for marketing, brand..: ex. Montebelluna, Carpi, S.Croce.. Additionally, by means </a:t>
            </a:r>
            <a:r>
              <a:rPr lang="it-IT" dirty="0"/>
              <a:t>of </a:t>
            </a:r>
            <a:r>
              <a:rPr lang="it-IT" b="1" dirty="0"/>
              <a:t>associations</a:t>
            </a:r>
            <a:r>
              <a:rPr lang="it-IT" dirty="0"/>
              <a:t> some </a:t>
            </a:r>
            <a:r>
              <a:rPr lang="it-IT" b="1" dirty="0" smtClean="0"/>
              <a:t>subcontractors</a:t>
            </a:r>
            <a:r>
              <a:rPr lang="it-IT" dirty="0" smtClean="0"/>
              <a:t> </a:t>
            </a:r>
            <a:r>
              <a:rPr lang="it-IT" b="1" dirty="0" smtClean="0"/>
              <a:t>transformed</a:t>
            </a:r>
            <a:r>
              <a:rPr lang="it-IT" dirty="0" smtClean="0"/>
              <a:t> their enterprises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into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final firms</a:t>
            </a:r>
            <a:r>
              <a:rPr lang="it-IT" dirty="0" smtClean="0"/>
              <a:t> in order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to reach foreign markets: Modena engineering firms.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1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41376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Emergence</a:t>
            </a:r>
            <a:r>
              <a:rPr lang="it-IT" sz="3200" b="1" dirty="0" smtClean="0"/>
              <a:t> </a:t>
            </a:r>
            <a:r>
              <a:rPr lang="it-IT" sz="3200" b="1" dirty="0"/>
              <a:t>of business </a:t>
            </a:r>
            <a:r>
              <a:rPr lang="it-IT" sz="3200" b="1" dirty="0" err="1"/>
              <a:t>groups</a:t>
            </a:r>
            <a:r>
              <a:rPr lang="it-IT" sz="3200" b="1" dirty="0"/>
              <a:t> &amp; medium-</a:t>
            </a:r>
            <a:r>
              <a:rPr lang="it-IT" sz="3200" b="1" dirty="0" err="1"/>
              <a:t>sized</a:t>
            </a:r>
            <a:r>
              <a:rPr lang="it-IT" sz="3200" b="1" dirty="0"/>
              <a:t>  </a:t>
            </a:r>
            <a:r>
              <a:rPr lang="it-IT" sz="3200" b="1" dirty="0" err="1"/>
              <a:t>enterprises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The need to invest in the </a:t>
            </a:r>
            <a:r>
              <a:rPr lang="it-IT" b="1" dirty="0" smtClean="0"/>
              <a:t>new functions required a</a:t>
            </a:r>
            <a:r>
              <a:rPr lang="it-IT" dirty="0" smtClean="0"/>
              <a:t> </a:t>
            </a:r>
            <a:r>
              <a:rPr lang="it-IT" b="1" dirty="0" smtClean="0"/>
              <a:t>larger size</a:t>
            </a:r>
            <a:r>
              <a:rPr lang="it-IT" dirty="0" smtClean="0"/>
              <a:t> than in the past: in the districts many ‘</a:t>
            </a:r>
            <a:r>
              <a:rPr lang="it-IT" b="1" dirty="0" smtClean="0"/>
              <a:t>teams of firms’ became </a:t>
            </a:r>
            <a:r>
              <a:rPr lang="it-IT" dirty="0" smtClean="0"/>
              <a:t>transformed into small </a:t>
            </a:r>
            <a:r>
              <a:rPr lang="it-IT" b="1" dirty="0" smtClean="0"/>
              <a:t>business groups </a:t>
            </a:r>
            <a:r>
              <a:rPr lang="it-IT" dirty="0" smtClean="0"/>
              <a:t>comprising SMEs specialized in different </a:t>
            </a:r>
            <a:r>
              <a:rPr lang="it-IT" dirty="0" err="1" smtClean="0"/>
              <a:t>phases</a:t>
            </a:r>
            <a:r>
              <a:rPr lang="it-IT" dirty="0" smtClean="0"/>
              <a:t>/ </a:t>
            </a:r>
            <a:r>
              <a:rPr lang="it-IT" dirty="0" err="1" smtClean="0"/>
              <a:t>products</a:t>
            </a:r>
            <a:r>
              <a:rPr lang="it-IT" dirty="0" smtClean="0"/>
              <a:t> of the main localised industry.</a:t>
            </a:r>
          </a:p>
          <a:p>
            <a:pPr algn="just"/>
            <a:r>
              <a:rPr lang="it-IT" dirty="0" smtClean="0"/>
              <a:t>An additional aspect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was the </a:t>
            </a:r>
            <a:r>
              <a:rPr lang="it-IT" b="1" dirty="0" smtClean="0"/>
              <a:t>emergence</a:t>
            </a:r>
            <a:r>
              <a:rPr lang="it-IT" dirty="0" smtClean="0"/>
              <a:t> of </a:t>
            </a:r>
            <a:r>
              <a:rPr lang="it-IT" b="1" dirty="0" smtClean="0"/>
              <a:t>medium-sized enterprises </a:t>
            </a:r>
            <a:r>
              <a:rPr lang="it-IT" dirty="0" smtClean="0"/>
              <a:t> (about 3200 firms, 2/3 located in IDs). These firms </a:t>
            </a:r>
            <a:r>
              <a:rPr lang="it-IT" b="1" dirty="0" smtClean="0"/>
              <a:t>show very</a:t>
            </a:r>
            <a:r>
              <a:rPr lang="it-IT" dirty="0" smtClean="0"/>
              <a:t> </a:t>
            </a:r>
            <a:r>
              <a:rPr lang="it-IT" b="1" dirty="0" smtClean="0"/>
              <a:t>good performance</a:t>
            </a:r>
            <a:r>
              <a:rPr lang="it-IT" dirty="0" smtClean="0"/>
              <a:t> if compared both to smaller /larger firms.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b="1" dirty="0" err="1" smtClean="0"/>
              <a:t>final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r>
              <a:rPr lang="it-IT" dirty="0" smtClean="0"/>
              <a:t> </a:t>
            </a:r>
            <a:r>
              <a:rPr lang="it-IT" dirty="0" err="1" smtClean="0"/>
              <a:t>focusing</a:t>
            </a:r>
            <a:r>
              <a:rPr lang="it-IT" dirty="0" smtClean="0"/>
              <a:t> on </a:t>
            </a:r>
            <a:r>
              <a:rPr lang="it-IT" b="1" dirty="0" smtClean="0"/>
              <a:t>high v.a. </a:t>
            </a:r>
            <a:r>
              <a:rPr lang="it-IT" b="1" dirty="0" err="1" smtClean="0"/>
              <a:t>activities</a:t>
            </a:r>
            <a:r>
              <a:rPr lang="it-IT" dirty="0" smtClean="0"/>
              <a:t> with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b="1" dirty="0" err="1" smtClean="0"/>
              <a:t>local</a:t>
            </a:r>
            <a:r>
              <a:rPr lang="it-IT" dirty="0" smtClean="0"/>
              <a:t> and </a:t>
            </a:r>
            <a:r>
              <a:rPr lang="it-IT" dirty="0" err="1" smtClean="0"/>
              <a:t>f</a:t>
            </a:r>
            <a:r>
              <a:rPr lang="it-IT" b="1" dirty="0" err="1" smtClean="0"/>
              <a:t>oreign</a:t>
            </a:r>
            <a:r>
              <a:rPr lang="it-IT" dirty="0" smtClean="0"/>
              <a:t> </a:t>
            </a:r>
            <a:r>
              <a:rPr lang="it-IT" b="1" dirty="0" err="1" smtClean="0"/>
              <a:t>subcontractors</a:t>
            </a:r>
            <a:r>
              <a:rPr lang="it-IT" dirty="0" smtClean="0"/>
              <a:t> &amp; </a:t>
            </a:r>
            <a:r>
              <a:rPr lang="it-IT" dirty="0" err="1" smtClean="0"/>
              <a:t>often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b="1" dirty="0" smtClean="0"/>
              <a:t>commercial network</a:t>
            </a:r>
            <a:r>
              <a:rPr lang="it-IT" dirty="0" smtClean="0"/>
              <a:t>.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b="1" dirty="0" err="1" smtClean="0"/>
              <a:t>tend</a:t>
            </a:r>
            <a:r>
              <a:rPr lang="it-IT" b="1" dirty="0" smtClean="0"/>
              <a:t> to </a:t>
            </a:r>
            <a:r>
              <a:rPr lang="it-IT" b="1" dirty="0" err="1" smtClean="0"/>
              <a:t>remain</a:t>
            </a:r>
            <a:r>
              <a:rPr lang="it-IT" b="1" dirty="0" smtClean="0"/>
              <a:t> medium-</a:t>
            </a:r>
            <a:r>
              <a:rPr lang="it-IT" b="1" dirty="0" err="1" smtClean="0"/>
              <a:t>sized</a:t>
            </a:r>
            <a:r>
              <a:rPr lang="it-IT" dirty="0" smtClean="0"/>
              <a:t> </a:t>
            </a:r>
            <a:r>
              <a:rPr lang="it-IT" dirty="0" err="1" smtClean="0"/>
              <a:t>firms</a:t>
            </a:r>
            <a:r>
              <a:rPr lang="it-IT" dirty="0" smtClean="0"/>
              <a:t>. 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476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/>
              <a:t>Main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changes</a:t>
            </a:r>
            <a:r>
              <a:rPr lang="it-IT" sz="3200" b="1" dirty="0" smtClean="0"/>
              <a:t> in the </a:t>
            </a:r>
            <a:r>
              <a:rPr lang="it-IT" sz="3200" b="1" dirty="0" err="1" smtClean="0"/>
              <a:t>Italian</a:t>
            </a:r>
            <a:r>
              <a:rPr lang="it-IT" sz="3200" b="1" dirty="0" smtClean="0"/>
              <a:t> industrial </a:t>
            </a:r>
            <a:r>
              <a:rPr lang="it-IT" sz="3200" b="1" dirty="0" err="1" smtClean="0"/>
              <a:t>districts</a:t>
            </a:r>
            <a:r>
              <a:rPr lang="it-IT" sz="3200" b="1" dirty="0" smtClean="0"/>
              <a:t>: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 smtClean="0"/>
              <a:t>- in the society and </a:t>
            </a:r>
            <a:r>
              <a:rPr lang="it-IT" sz="3200" b="1" dirty="0" err="1" smtClean="0"/>
              <a:t>institutions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11256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Change</a:t>
            </a:r>
            <a:r>
              <a:rPr lang="it-IT" dirty="0" smtClean="0"/>
              <a:t> in the </a:t>
            </a:r>
            <a:r>
              <a:rPr lang="it-IT" b="1" dirty="0" err="1" smtClean="0"/>
              <a:t>aspirations</a:t>
            </a:r>
            <a:r>
              <a:rPr lang="it-IT" dirty="0" smtClean="0"/>
              <a:t> of </a:t>
            </a:r>
            <a:r>
              <a:rPr lang="it-IT" b="1" dirty="0" err="1" smtClean="0"/>
              <a:t>younger</a:t>
            </a:r>
            <a:r>
              <a:rPr lang="it-IT" dirty="0" smtClean="0"/>
              <a:t> </a:t>
            </a:r>
            <a:r>
              <a:rPr lang="it-IT" b="1" dirty="0" smtClean="0"/>
              <a:t>generation</a:t>
            </a:r>
            <a:r>
              <a:rPr lang="it-IT" dirty="0" smtClean="0"/>
              <a:t>: </a:t>
            </a:r>
            <a:r>
              <a:rPr lang="it-IT" dirty="0" err="1" smtClean="0"/>
              <a:t>difficulties</a:t>
            </a:r>
            <a:r>
              <a:rPr lang="it-IT" dirty="0" smtClean="0"/>
              <a:t> in </a:t>
            </a:r>
            <a:r>
              <a:rPr lang="it-IT" dirty="0" err="1" smtClean="0"/>
              <a:t>finding</a:t>
            </a:r>
            <a:r>
              <a:rPr lang="it-IT" dirty="0" smtClean="0"/>
              <a:t> </a:t>
            </a:r>
            <a:r>
              <a:rPr lang="it-IT" dirty="0" err="1" smtClean="0"/>
              <a:t>local</a:t>
            </a:r>
            <a:r>
              <a:rPr lang="it-IT" dirty="0" smtClean="0"/>
              <a:t> blue </a:t>
            </a:r>
            <a:r>
              <a:rPr lang="it-IT" dirty="0" err="1" smtClean="0"/>
              <a:t>collar</a:t>
            </a:r>
            <a:r>
              <a:rPr lang="it-IT" dirty="0" smtClean="0"/>
              <a:t> and </a:t>
            </a:r>
            <a:r>
              <a:rPr lang="it-IT" dirty="0" err="1" smtClean="0"/>
              <a:t>craft</a:t>
            </a:r>
            <a:r>
              <a:rPr lang="it-IT" dirty="0" smtClean="0"/>
              <a:t> </a:t>
            </a:r>
            <a:r>
              <a:rPr lang="it-IT" dirty="0" err="1" smtClean="0"/>
              <a:t>labour</a:t>
            </a:r>
            <a:r>
              <a:rPr lang="it-IT" dirty="0" smtClean="0"/>
              <a:t>;</a:t>
            </a:r>
          </a:p>
          <a:p>
            <a:pPr algn="just"/>
            <a:r>
              <a:rPr lang="it-IT" b="1" dirty="0" smtClean="0"/>
              <a:t>Foreign immigrants, leading to </a:t>
            </a:r>
            <a:r>
              <a:rPr lang="it-IT" dirty="0" smtClean="0"/>
              <a:t> difficulty in integration and ensuing  </a:t>
            </a:r>
            <a:r>
              <a:rPr lang="it-IT" b="1" dirty="0" smtClean="0"/>
              <a:t>social tension</a:t>
            </a:r>
            <a:r>
              <a:rPr lang="it-IT" dirty="0" smtClean="0"/>
              <a:t> between immigrants and the native population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and  also between those who drew advantage from their presence &amp; those who were adversely affected</a:t>
            </a:r>
          </a:p>
          <a:p>
            <a:pPr algn="just"/>
            <a:r>
              <a:rPr lang="it-IT" dirty="0" smtClean="0"/>
              <a:t>The a.m. conflict,  </a:t>
            </a:r>
            <a:r>
              <a:rPr lang="it-IT" b="1" dirty="0" smtClean="0"/>
              <a:t>fierce competition</a:t>
            </a:r>
            <a:r>
              <a:rPr lang="it-IT" dirty="0" smtClean="0"/>
              <a:t> on local markets and the closing down of small firms </a:t>
            </a:r>
            <a:r>
              <a:rPr lang="it-IT" b="1" dirty="0" smtClean="0"/>
              <a:t>weakened</a:t>
            </a:r>
            <a:r>
              <a:rPr lang="it-IT" dirty="0" smtClean="0"/>
              <a:t> the </a:t>
            </a:r>
            <a:r>
              <a:rPr lang="it-IT" b="1" dirty="0" smtClean="0"/>
              <a:t>sense of belonging</a:t>
            </a:r>
            <a:r>
              <a:rPr lang="it-IT" dirty="0" smtClean="0"/>
              <a:t>, and the mechanism of reputation based on </a:t>
            </a:r>
            <a:r>
              <a:rPr lang="it-IT" b="1" dirty="0" smtClean="0"/>
              <a:t>respect</a:t>
            </a:r>
            <a:r>
              <a:rPr lang="it-IT" dirty="0" smtClean="0"/>
              <a:t> of the  ‘</a:t>
            </a:r>
            <a:r>
              <a:rPr lang="it-IT" b="1" dirty="0" smtClean="0"/>
              <a:t>district code</a:t>
            </a:r>
            <a:r>
              <a:rPr lang="it-IT" dirty="0" smtClean="0"/>
              <a:t>’ 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24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048672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/>
              <a:t>Moreover, since the 1990s the </a:t>
            </a:r>
            <a:r>
              <a:rPr lang="it-IT" sz="2800" b="1" dirty="0" smtClean="0"/>
              <a:t>crisis</a:t>
            </a:r>
            <a:r>
              <a:rPr lang="it-IT" sz="2800" dirty="0" smtClean="0"/>
              <a:t> of the </a:t>
            </a:r>
            <a:r>
              <a:rPr lang="it-IT" sz="2800" b="1" dirty="0" smtClean="0"/>
              <a:t>political parties</a:t>
            </a:r>
            <a:r>
              <a:rPr lang="it-IT" sz="2800" dirty="0" smtClean="0"/>
              <a:t> (</a:t>
            </a:r>
            <a:r>
              <a:rPr lang="it-IT" sz="2800" b="1" dirty="0" smtClean="0"/>
              <a:t>PCI and DC</a:t>
            </a:r>
            <a:r>
              <a:rPr lang="it-IT" sz="2800" dirty="0" smtClean="0"/>
              <a:t>) that had </a:t>
            </a:r>
            <a:r>
              <a:rPr lang="it-IT" sz="2800" b="1" dirty="0" smtClean="0"/>
              <a:t>governed</a:t>
            </a:r>
            <a:r>
              <a:rPr lang="it-IT" sz="2800" dirty="0" smtClean="0"/>
              <a:t> the </a:t>
            </a:r>
            <a:r>
              <a:rPr lang="it-IT" sz="2800" b="1" dirty="0" smtClean="0"/>
              <a:t>Municipalities</a:t>
            </a:r>
            <a:r>
              <a:rPr lang="it-IT" sz="2800" dirty="0" smtClean="0"/>
              <a:t> of the districts since post WW II </a:t>
            </a:r>
            <a:r>
              <a:rPr lang="it-IT" sz="2800" b="1" dirty="0" smtClean="0"/>
              <a:t>reduced</a:t>
            </a:r>
            <a:r>
              <a:rPr lang="it-IT" sz="2800" dirty="0" smtClean="0"/>
              <a:t> the </a:t>
            </a:r>
            <a:r>
              <a:rPr lang="it-IT" sz="2800" b="1" dirty="0" smtClean="0"/>
              <a:t>capacity of</a:t>
            </a:r>
            <a:r>
              <a:rPr lang="it-IT" sz="2800" dirty="0" smtClean="0"/>
              <a:t> </a:t>
            </a:r>
            <a:r>
              <a:rPr lang="it-IT" sz="2800" b="1" dirty="0" err="1" smtClean="0"/>
              <a:t>local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governments</a:t>
            </a:r>
            <a:r>
              <a:rPr lang="it-IT" sz="2800" dirty="0" smtClean="0"/>
              <a:t> to </a:t>
            </a:r>
            <a:r>
              <a:rPr lang="it-IT" sz="2800" dirty="0" err="1" smtClean="0"/>
              <a:t>intervene</a:t>
            </a:r>
            <a:r>
              <a:rPr lang="it-IT" sz="2800" dirty="0" smtClean="0"/>
              <a:t> to </a:t>
            </a:r>
            <a:r>
              <a:rPr lang="it-IT" sz="2800" b="1" dirty="0" smtClean="0"/>
              <a:t>solve collective problems</a:t>
            </a:r>
            <a:r>
              <a:rPr lang="it-IT" sz="2800" dirty="0"/>
              <a:t> </a:t>
            </a:r>
            <a:r>
              <a:rPr lang="it-IT" sz="2800" dirty="0" smtClean="0"/>
              <a:t>and local conflicts.</a:t>
            </a:r>
          </a:p>
          <a:p>
            <a:pPr algn="just"/>
            <a:r>
              <a:rPr lang="it-IT" sz="2800" dirty="0" smtClean="0"/>
              <a:t>In addition, </a:t>
            </a:r>
            <a:r>
              <a:rPr lang="it-IT" sz="2800" b="1" dirty="0" smtClean="0"/>
              <a:t>with</a:t>
            </a:r>
            <a:r>
              <a:rPr lang="it-IT" sz="2800" dirty="0" smtClean="0"/>
              <a:t> the </a:t>
            </a:r>
            <a:r>
              <a:rPr lang="it-IT" sz="2800" b="1" dirty="0" smtClean="0"/>
              <a:t>closing down</a:t>
            </a:r>
            <a:r>
              <a:rPr lang="it-IT" sz="2800" dirty="0" smtClean="0"/>
              <a:t> of  firms &amp; </a:t>
            </a:r>
            <a:r>
              <a:rPr lang="it-IT" sz="2800" b="1" dirty="0" smtClean="0"/>
              <a:t>delocalization</a:t>
            </a:r>
            <a:r>
              <a:rPr lang="it-IT" sz="2800" dirty="0" smtClean="0"/>
              <a:t>, </a:t>
            </a:r>
            <a:r>
              <a:rPr lang="it-IT" sz="2800" b="1" dirty="0" smtClean="0"/>
              <a:t>trade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associations</a:t>
            </a:r>
            <a:r>
              <a:rPr lang="it-IT" sz="2800" dirty="0" smtClean="0"/>
              <a:t> </a:t>
            </a:r>
            <a:r>
              <a:rPr lang="it-IT" sz="2800" dirty="0"/>
              <a:t>also saw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a </a:t>
            </a:r>
            <a:r>
              <a:rPr lang="it-IT" sz="2800" b="1" dirty="0" smtClean="0"/>
              <a:t>decline</a:t>
            </a:r>
            <a:r>
              <a:rPr lang="it-IT" sz="2800" dirty="0" smtClean="0"/>
              <a:t> in the ability to mobilize their associates</a:t>
            </a:r>
            <a:r>
              <a:rPr lang="it-IT" sz="2800" dirty="0"/>
              <a:t> </a:t>
            </a:r>
            <a:r>
              <a:rPr lang="it-IT" sz="2800" dirty="0" smtClean="0"/>
              <a:t>for a common purpose.</a:t>
            </a:r>
          </a:p>
          <a:p>
            <a:pPr algn="just"/>
            <a:r>
              <a:rPr lang="it-IT" sz="2800" dirty="0" smtClean="0"/>
              <a:t>Lastly, the </a:t>
            </a:r>
            <a:r>
              <a:rPr lang="it-IT" sz="2800" b="1" dirty="0" err="1" smtClean="0"/>
              <a:t>privatization</a:t>
            </a:r>
            <a:r>
              <a:rPr lang="it-IT" sz="2800" dirty="0" smtClean="0"/>
              <a:t> </a:t>
            </a:r>
            <a:r>
              <a:rPr lang="it-IT" sz="2800" dirty="0"/>
              <a:t>&amp;</a:t>
            </a:r>
            <a:r>
              <a:rPr lang="it-IT" sz="2800" dirty="0" smtClean="0"/>
              <a:t> </a:t>
            </a:r>
            <a:r>
              <a:rPr lang="it-IT" sz="2800" b="1" dirty="0" smtClean="0"/>
              <a:t>concentration</a:t>
            </a:r>
            <a:r>
              <a:rPr lang="it-IT" sz="2800" dirty="0" smtClean="0"/>
              <a:t> of the </a:t>
            </a:r>
            <a:r>
              <a:rPr lang="it-IT" sz="2800" b="1" dirty="0" smtClean="0"/>
              <a:t>banking system</a:t>
            </a:r>
            <a:r>
              <a:rPr lang="it-IT" sz="2800" dirty="0" smtClean="0"/>
              <a:t>  (</a:t>
            </a:r>
            <a:r>
              <a:rPr lang="it-IT" sz="2800" b="1" dirty="0" smtClean="0"/>
              <a:t>take-over of local banks</a:t>
            </a:r>
            <a:r>
              <a:rPr lang="it-IT" sz="2800" dirty="0" smtClean="0"/>
              <a:t>) had negative effects  on the financing of </a:t>
            </a:r>
            <a:r>
              <a:rPr lang="it-IT" sz="2800" b="1" dirty="0" smtClean="0"/>
              <a:t>small  and new </a:t>
            </a:r>
            <a:r>
              <a:rPr lang="it-IT" sz="2800" b="1" dirty="0" err="1" smtClean="0"/>
              <a:t>firms</a:t>
            </a:r>
            <a:r>
              <a:rPr lang="it-IT" sz="2800" dirty="0" smtClean="0"/>
              <a:t>,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/>
              <a:t>which started to suffer </a:t>
            </a:r>
            <a:r>
              <a:rPr lang="it-IT" sz="2800" b="1" dirty="0" smtClean="0"/>
              <a:t>credit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rationing</a:t>
            </a:r>
            <a:r>
              <a:rPr lang="it-IT" sz="2800" dirty="0" smtClean="0"/>
              <a:t> precisely when it was necessary to invest to adapt to the global economy.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533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Industrial districts in the Italian economy today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8748464" cy="54726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Despite the downsizing</a:t>
            </a:r>
            <a:r>
              <a:rPr lang="it-IT" dirty="0" smtClean="0"/>
              <a:t> &amp; </a:t>
            </a:r>
            <a:r>
              <a:rPr lang="it-IT" b="1" dirty="0" smtClean="0"/>
              <a:t>transformations</a:t>
            </a:r>
            <a:r>
              <a:rPr lang="it-IT" dirty="0" smtClean="0"/>
              <a:t>, </a:t>
            </a:r>
            <a:r>
              <a:rPr lang="it-IT" b="1" dirty="0" smtClean="0"/>
              <a:t>districts</a:t>
            </a:r>
            <a:r>
              <a:rPr lang="it-IT" dirty="0" smtClean="0"/>
              <a:t> </a:t>
            </a:r>
            <a:r>
              <a:rPr lang="it-IT" b="1" dirty="0" smtClean="0"/>
              <a:t>are still the</a:t>
            </a:r>
            <a:r>
              <a:rPr lang="it-IT" dirty="0" smtClean="0"/>
              <a:t> </a:t>
            </a:r>
            <a:r>
              <a:rPr lang="it-IT" b="1" dirty="0" smtClean="0"/>
              <a:t>mainstay of the Italian economy</a:t>
            </a:r>
            <a:r>
              <a:rPr lang="it-IT" dirty="0" smtClean="0"/>
              <a:t>. As in 2001, in </a:t>
            </a:r>
            <a:r>
              <a:rPr lang="it-IT" b="1" dirty="0" smtClean="0"/>
              <a:t>2011</a:t>
            </a:r>
            <a:r>
              <a:rPr lang="it-IT" dirty="0" smtClean="0"/>
              <a:t> districts accounted for </a:t>
            </a:r>
            <a:r>
              <a:rPr lang="it-IT" b="1" dirty="0" smtClean="0"/>
              <a:t>40%</a:t>
            </a:r>
            <a:r>
              <a:rPr lang="it-IT" dirty="0" smtClean="0"/>
              <a:t> of </a:t>
            </a:r>
            <a:r>
              <a:rPr lang="it-IT" b="1" dirty="0" smtClean="0"/>
              <a:t>employment</a:t>
            </a:r>
            <a:r>
              <a:rPr lang="it-IT" dirty="0" smtClean="0"/>
              <a:t> in </a:t>
            </a:r>
            <a:r>
              <a:rPr lang="it-IT" b="1" dirty="0" smtClean="0"/>
              <a:t>manufacturing</a:t>
            </a:r>
            <a:r>
              <a:rPr lang="it-IT" dirty="0" smtClean="0"/>
              <a:t> and are still specialized in the </a:t>
            </a:r>
            <a:r>
              <a:rPr lang="it-IT" b="1" i="1" dirty="0" smtClean="0"/>
              <a:t>made in Italy</a:t>
            </a:r>
            <a:r>
              <a:rPr lang="it-IT" i="1" dirty="0" smtClean="0"/>
              <a:t>  </a:t>
            </a:r>
            <a:r>
              <a:rPr lang="it-IT" dirty="0" smtClean="0"/>
              <a:t>sectors &amp; concentrated in North-East-Central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Italy</a:t>
            </a:r>
          </a:p>
          <a:p>
            <a:pPr algn="just"/>
            <a:r>
              <a:rPr lang="it-IT" b="1" dirty="0" smtClean="0"/>
              <a:t>District firms</a:t>
            </a:r>
            <a:r>
              <a:rPr lang="it-IT" dirty="0" smtClean="0"/>
              <a:t> in </a:t>
            </a:r>
            <a:r>
              <a:rPr lang="it-IT" b="1" dirty="0" smtClean="0"/>
              <a:t>2009-14</a:t>
            </a:r>
            <a:r>
              <a:rPr lang="it-IT" dirty="0" smtClean="0"/>
              <a:t> obtained </a:t>
            </a:r>
            <a:r>
              <a:rPr lang="it-IT" b="1" dirty="0" smtClean="0"/>
              <a:t>better performance</a:t>
            </a:r>
            <a:r>
              <a:rPr lang="it-IT" dirty="0" smtClean="0"/>
              <a:t> than non-district businesses in terms of turnover, exports, investiments, profitability. However there were </a:t>
            </a:r>
            <a:r>
              <a:rPr lang="it-IT" b="1" dirty="0" smtClean="0"/>
              <a:t>different trends</a:t>
            </a:r>
            <a:r>
              <a:rPr lang="it-IT" dirty="0" smtClean="0"/>
              <a:t> between </a:t>
            </a:r>
            <a:r>
              <a:rPr lang="it-IT" b="1" dirty="0" smtClean="0"/>
              <a:t>medium-sized firms </a:t>
            </a:r>
            <a:r>
              <a:rPr lang="it-IT" dirty="0" smtClean="0"/>
              <a:t>and </a:t>
            </a:r>
            <a:r>
              <a:rPr lang="it-IT" b="1" dirty="0" smtClean="0"/>
              <a:t>micro</a:t>
            </a:r>
            <a:r>
              <a:rPr lang="it-IT" dirty="0" smtClean="0"/>
              <a:t>-</a:t>
            </a:r>
            <a:r>
              <a:rPr lang="it-IT" b="1" dirty="0" smtClean="0"/>
              <a:t>businesses</a:t>
            </a:r>
            <a:r>
              <a:rPr lang="it-IT" dirty="0" smtClean="0"/>
              <a:t>: during 2004-13 </a:t>
            </a:r>
            <a:r>
              <a:rPr lang="it-IT" b="1" dirty="0" smtClean="0"/>
              <a:t>medium-sized firms</a:t>
            </a:r>
            <a:r>
              <a:rPr lang="it-IT" dirty="0" smtClean="0"/>
              <a:t> showed a </a:t>
            </a:r>
            <a:r>
              <a:rPr lang="it-IT" b="1" dirty="0" smtClean="0"/>
              <a:t>positive ‘district effect</a:t>
            </a:r>
            <a:r>
              <a:rPr lang="it-IT" dirty="0" smtClean="0"/>
              <a:t>’, while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the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‘district </a:t>
            </a:r>
            <a:r>
              <a:rPr lang="it-IT" dirty="0"/>
              <a:t>effect</a:t>
            </a:r>
            <a:r>
              <a:rPr lang="it-IT" dirty="0" smtClean="0"/>
              <a:t>’ was </a:t>
            </a:r>
            <a:r>
              <a:rPr lang="it-IT" b="1" dirty="0" smtClean="0"/>
              <a:t>negative for micro-firms</a:t>
            </a:r>
            <a:r>
              <a:rPr lang="it-IT" dirty="0" smtClean="0"/>
              <a:t>.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7938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91264" cy="1301006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Can MID </a:t>
            </a:r>
            <a:r>
              <a:rPr lang="it-IT" sz="3200" b="1" dirty="0" err="1" smtClean="0"/>
              <a:t>adapt</a:t>
            </a:r>
            <a:r>
              <a:rPr lang="it-IT" sz="3200" b="1" dirty="0" smtClean="0"/>
              <a:t> to the global economy?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8772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r>
              <a:rPr lang="it-IT" dirty="0" smtClean="0"/>
              <a:t> of MID: </a:t>
            </a:r>
            <a:r>
              <a:rPr lang="it-IT" b="1" dirty="0" err="1" smtClean="0"/>
              <a:t>division</a:t>
            </a:r>
            <a:r>
              <a:rPr lang="it-IT" b="1" dirty="0" smtClean="0"/>
              <a:t> of </a:t>
            </a:r>
            <a:r>
              <a:rPr lang="it-IT" b="1" dirty="0" err="1" smtClean="0"/>
              <a:t>labour</a:t>
            </a:r>
            <a:r>
              <a:rPr lang="it-IT" dirty="0" smtClean="0"/>
              <a:t> </a:t>
            </a:r>
            <a:r>
              <a:rPr lang="it-IT" b="1" dirty="0" err="1" smtClean="0"/>
              <a:t>among</a:t>
            </a:r>
            <a:r>
              <a:rPr lang="it-IT" b="1" dirty="0" smtClean="0"/>
              <a:t> </a:t>
            </a:r>
            <a:r>
              <a:rPr lang="it-IT" b="1" dirty="0" err="1" smtClean="0"/>
              <a:t>specialized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r>
              <a:rPr lang="it-IT" dirty="0" smtClean="0"/>
              <a:t> &amp;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b="1" dirty="0" err="1" smtClean="0"/>
              <a:t>integration</a:t>
            </a:r>
            <a:r>
              <a:rPr lang="it-IT" dirty="0" smtClean="0"/>
              <a:t> </a:t>
            </a:r>
            <a:r>
              <a:rPr lang="it-IT" b="1" dirty="0" smtClean="0"/>
              <a:t>by </a:t>
            </a:r>
            <a:r>
              <a:rPr lang="it-IT" b="1" dirty="0" err="1" smtClean="0"/>
              <a:t>means</a:t>
            </a:r>
            <a:r>
              <a:rPr lang="it-IT" b="1" dirty="0" smtClean="0"/>
              <a:t> o</a:t>
            </a:r>
            <a:r>
              <a:rPr lang="it-IT" dirty="0" smtClean="0"/>
              <a:t>f a dense network of </a:t>
            </a:r>
            <a:r>
              <a:rPr lang="it-IT" b="1" dirty="0" smtClean="0"/>
              <a:t>relations</a:t>
            </a:r>
            <a:r>
              <a:rPr lang="it-IT" dirty="0" smtClean="0"/>
              <a:t> of </a:t>
            </a:r>
            <a:r>
              <a:rPr lang="it-IT" b="1" dirty="0" err="1" smtClean="0"/>
              <a:t>competition</a:t>
            </a:r>
            <a:r>
              <a:rPr lang="it-IT" b="1" dirty="0" smtClean="0"/>
              <a:t> and </a:t>
            </a:r>
            <a:r>
              <a:rPr lang="it-IT" b="1" dirty="0" err="1" smtClean="0"/>
              <a:t>cooperation</a:t>
            </a:r>
            <a:r>
              <a:rPr lang="it-IT" dirty="0" smtClean="0"/>
              <a:t>, i.e. ‘social </a:t>
            </a:r>
            <a:r>
              <a:rPr lang="it-IT" dirty="0" err="1" smtClean="0"/>
              <a:t>forces</a:t>
            </a:r>
            <a:r>
              <a:rPr lang="it-IT" dirty="0" smtClean="0"/>
              <a:t> cooperate with </a:t>
            </a:r>
            <a:r>
              <a:rPr lang="it-IT" dirty="0" err="1" smtClean="0"/>
              <a:t>economic</a:t>
            </a:r>
            <a:r>
              <a:rPr lang="it-IT" dirty="0" smtClean="0"/>
              <a:t>’.</a:t>
            </a:r>
          </a:p>
          <a:p>
            <a:pPr marL="0" indent="0" algn="just">
              <a:buNone/>
            </a:pPr>
            <a:r>
              <a:rPr lang="it-IT" b="1" dirty="0" smtClean="0"/>
              <a:t>1. The new </a:t>
            </a:r>
            <a:r>
              <a:rPr lang="it-IT" b="1" dirty="0" err="1" smtClean="0"/>
              <a:t>division</a:t>
            </a:r>
            <a:r>
              <a:rPr lang="it-IT" b="1" dirty="0" smtClean="0"/>
              <a:t> of </a:t>
            </a:r>
            <a:r>
              <a:rPr lang="it-IT" b="1" dirty="0" err="1" smtClean="0"/>
              <a:t>labour</a:t>
            </a: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Today</a:t>
            </a:r>
            <a:r>
              <a:rPr lang="it-IT" dirty="0" smtClean="0"/>
              <a:t> in many districts the </a:t>
            </a:r>
            <a:r>
              <a:rPr lang="it-IT" b="1" dirty="0" smtClean="0"/>
              <a:t>division of labour </a:t>
            </a:r>
            <a:r>
              <a:rPr lang="it-IT" b="1" dirty="0" err="1" smtClean="0"/>
              <a:t>is</a:t>
            </a:r>
            <a:r>
              <a:rPr lang="it-IT" dirty="0" smtClean="0"/>
              <a:t> </a:t>
            </a:r>
            <a:r>
              <a:rPr lang="it-IT" b="1" dirty="0" smtClean="0"/>
              <a:t>multi- localised</a:t>
            </a:r>
            <a:r>
              <a:rPr lang="it-IT" dirty="0" smtClean="0"/>
              <a:t>. This seems in </a:t>
            </a:r>
            <a:r>
              <a:rPr lang="it-IT" b="1" dirty="0" smtClean="0"/>
              <a:t>contradiction</a:t>
            </a:r>
            <a:r>
              <a:rPr lang="it-IT" dirty="0" smtClean="0"/>
              <a:t> with the </a:t>
            </a:r>
            <a:r>
              <a:rPr lang="it-IT" b="1" dirty="0" smtClean="0"/>
              <a:t>MID</a:t>
            </a:r>
            <a:r>
              <a:rPr lang="it-IT" dirty="0" smtClean="0"/>
              <a:t>: however its space tends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to be a networked </a:t>
            </a:r>
            <a:r>
              <a:rPr lang="it-IT" b="1" dirty="0" smtClean="0"/>
              <a:t>space of socio-economic relations</a:t>
            </a:r>
            <a:r>
              <a:rPr lang="it-IT" dirty="0" smtClean="0"/>
              <a:t> </a:t>
            </a:r>
            <a:r>
              <a:rPr lang="it-IT" b="1" dirty="0" smtClean="0"/>
              <a:t>rather than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/>
              <a:t>a geographic space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An example of </a:t>
            </a:r>
            <a:r>
              <a:rPr lang="it-IT" b="1" dirty="0" smtClean="0"/>
              <a:t>transnational space</a:t>
            </a:r>
            <a:r>
              <a:rPr lang="it-IT" dirty="0" smtClean="0"/>
              <a:t> is found in </a:t>
            </a:r>
            <a:r>
              <a:rPr lang="it-IT" b="1" dirty="0" smtClean="0"/>
              <a:t>migrants’ networks</a:t>
            </a:r>
            <a:r>
              <a:rPr lang="it-IT" dirty="0" smtClean="0"/>
              <a:t> between the place of settlement and the place of origin: ex. the Chinese diaspora.</a:t>
            </a:r>
          </a:p>
        </p:txBody>
      </p:sp>
    </p:spTree>
    <p:extLst>
      <p:ext uri="{BB962C8B-B14F-4D97-AF65-F5344CB8AC3E}">
        <p14:creationId xmlns:p14="http://schemas.microsoft.com/office/powerpoint/2010/main" val="26197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/>
              <a:t>Outline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776" y="1556792"/>
            <a:ext cx="9114224" cy="4536504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Marshallian</a:t>
            </a:r>
            <a:r>
              <a:rPr lang="it-IT" dirty="0" smtClean="0"/>
              <a:t> Industrial </a:t>
            </a:r>
            <a:r>
              <a:rPr lang="it-IT" dirty="0" err="1" smtClean="0"/>
              <a:t>District</a:t>
            </a:r>
            <a:r>
              <a:rPr lang="it-IT" dirty="0" smtClean="0"/>
              <a:t>  (MID)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rediscovered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endParaRPr lang="it-IT" dirty="0" smtClean="0"/>
          </a:p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in the competitive </a:t>
            </a:r>
            <a:r>
              <a:rPr lang="it-IT" dirty="0" err="1" smtClean="0"/>
              <a:t>context</a:t>
            </a:r>
            <a:endParaRPr lang="it-IT" dirty="0" smtClean="0"/>
          </a:p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in the </a:t>
            </a:r>
            <a:r>
              <a:rPr lang="it-IT" dirty="0" err="1" smtClean="0"/>
              <a:t>Italian</a:t>
            </a:r>
            <a:r>
              <a:rPr lang="it-IT" dirty="0" smtClean="0"/>
              <a:t> industrial </a:t>
            </a:r>
            <a:r>
              <a:rPr lang="it-IT" dirty="0" err="1" smtClean="0"/>
              <a:t>districts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/>
              <a:t>in both the </a:t>
            </a:r>
            <a:r>
              <a:rPr lang="it-IT" dirty="0" smtClean="0"/>
              <a:t>productive system and society</a:t>
            </a:r>
          </a:p>
          <a:p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adaptation</a:t>
            </a:r>
            <a:r>
              <a:rPr lang="it-IT" dirty="0" smtClean="0"/>
              <a:t> to the global economy?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97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620688"/>
            <a:ext cx="8352928" cy="59046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Moreover, </a:t>
            </a:r>
            <a:r>
              <a:rPr lang="it-IT" b="1" dirty="0" smtClean="0"/>
              <a:t>relations </a:t>
            </a:r>
            <a:r>
              <a:rPr lang="it-IT" b="1" dirty="0"/>
              <a:t>of cooperation and</a:t>
            </a:r>
            <a:r>
              <a:rPr lang="it-IT" dirty="0"/>
              <a:t> </a:t>
            </a:r>
            <a:r>
              <a:rPr lang="it-IT" b="1" dirty="0"/>
              <a:t>trus</a:t>
            </a:r>
            <a:r>
              <a:rPr lang="it-IT" dirty="0"/>
              <a:t>t </a:t>
            </a:r>
            <a:r>
              <a:rPr lang="it-IT" b="1" dirty="0"/>
              <a:t>can derive</a:t>
            </a:r>
            <a:r>
              <a:rPr lang="it-IT" dirty="0"/>
              <a:t> from  an </a:t>
            </a:r>
            <a:r>
              <a:rPr lang="it-IT" b="1" dirty="0" smtClean="0"/>
              <a:t>ascribed </a:t>
            </a:r>
            <a:r>
              <a:rPr lang="it-IT" b="1" dirty="0"/>
              <a:t>membership</a:t>
            </a:r>
            <a:r>
              <a:rPr lang="it-IT" dirty="0"/>
              <a:t> (</a:t>
            </a:r>
            <a:r>
              <a:rPr lang="it-IT" dirty="0" smtClean="0"/>
              <a:t>family </a:t>
            </a:r>
            <a:r>
              <a:rPr lang="it-IT" dirty="0"/>
              <a:t>ties, same home town</a:t>
            </a:r>
            <a:r>
              <a:rPr lang="it-IT" dirty="0" smtClean="0"/>
              <a:t>), </a:t>
            </a:r>
            <a:r>
              <a:rPr lang="it-IT" dirty="0"/>
              <a:t>but can also be </a:t>
            </a:r>
            <a:r>
              <a:rPr lang="it-IT" b="1" dirty="0" smtClean="0"/>
              <a:t>built</a:t>
            </a:r>
            <a:r>
              <a:rPr lang="it-IT" dirty="0" smtClean="0"/>
              <a:t> </a:t>
            </a:r>
            <a:r>
              <a:rPr lang="it-IT" b="1" dirty="0"/>
              <a:t>through repeated </a:t>
            </a:r>
            <a:r>
              <a:rPr lang="it-IT" b="1" dirty="0" smtClean="0"/>
              <a:t>interaction</a:t>
            </a:r>
            <a:r>
              <a:rPr lang="it-IT" dirty="0" smtClean="0"/>
              <a:t> </a:t>
            </a:r>
            <a:r>
              <a:rPr lang="it-IT" dirty="0"/>
              <a:t>in the same </a:t>
            </a:r>
            <a:r>
              <a:rPr lang="it-IT" b="1" dirty="0"/>
              <a:t>profession</a:t>
            </a:r>
            <a:r>
              <a:rPr lang="it-IT" dirty="0"/>
              <a:t>, organization or institution. In </a:t>
            </a:r>
            <a:r>
              <a:rPr lang="it-IT" dirty="0" smtClean="0"/>
              <a:t>the latter </a:t>
            </a:r>
            <a:r>
              <a:rPr lang="it-IT" dirty="0"/>
              <a:t>case trust is  </a:t>
            </a:r>
            <a:r>
              <a:rPr lang="it-IT" dirty="0" smtClean="0"/>
              <a:t>based </a:t>
            </a:r>
            <a:r>
              <a:rPr lang="it-IT" b="1" dirty="0" smtClean="0"/>
              <a:t>on reputation </a:t>
            </a:r>
            <a:r>
              <a:rPr lang="it-IT" dirty="0" smtClean="0"/>
              <a:t>and is constantly monitored.</a:t>
            </a:r>
            <a:endParaRPr lang="it-IT" b="1" dirty="0" smtClean="0"/>
          </a:p>
          <a:p>
            <a:pPr algn="just"/>
            <a:r>
              <a:rPr lang="it-IT" b="1" dirty="0" smtClean="0"/>
              <a:t>What is crucial</a:t>
            </a:r>
            <a:r>
              <a:rPr lang="it-IT" dirty="0" smtClean="0"/>
              <a:t> </a:t>
            </a:r>
            <a:r>
              <a:rPr lang="it-IT" b="1" dirty="0" smtClean="0"/>
              <a:t>is</a:t>
            </a:r>
            <a:r>
              <a:rPr lang="it-IT" dirty="0" smtClean="0"/>
              <a:t> that the </a:t>
            </a:r>
            <a:r>
              <a:rPr lang="it-IT" b="1" dirty="0" smtClean="0"/>
              <a:t>activities</a:t>
            </a:r>
            <a:r>
              <a:rPr lang="it-IT" dirty="0" smtClean="0"/>
              <a:t> (both manufacturing and services) that </a:t>
            </a:r>
            <a:r>
              <a:rPr lang="it-IT" b="1" dirty="0" err="1" smtClean="0"/>
              <a:t>remain</a:t>
            </a:r>
            <a:r>
              <a:rPr lang="it-IT" b="1" dirty="0" smtClean="0"/>
              <a:t> / are added</a:t>
            </a:r>
            <a:r>
              <a:rPr lang="it-IT" dirty="0" smtClean="0"/>
              <a:t> </a:t>
            </a:r>
            <a:r>
              <a:rPr lang="it-IT" b="1" dirty="0" smtClean="0"/>
              <a:t>in the district</a:t>
            </a:r>
            <a:r>
              <a:rPr lang="it-IT" dirty="0" smtClean="0"/>
              <a:t> are </a:t>
            </a:r>
            <a:r>
              <a:rPr lang="it-IT" b="1" dirty="0" smtClean="0"/>
              <a:t>large</a:t>
            </a:r>
            <a:r>
              <a:rPr lang="it-IT" dirty="0" smtClean="0"/>
              <a:t> </a:t>
            </a:r>
            <a:r>
              <a:rPr lang="it-IT" b="1" dirty="0" smtClean="0"/>
              <a:t>enough</a:t>
            </a:r>
            <a:r>
              <a:rPr lang="it-IT" dirty="0" smtClean="0"/>
              <a:t> and sufficiently </a:t>
            </a:r>
            <a:r>
              <a:rPr lang="it-IT" b="1" dirty="0" smtClean="0"/>
              <a:t>high </a:t>
            </a:r>
            <a:r>
              <a:rPr lang="it-IT" b="1" dirty="0" err="1" smtClean="0"/>
              <a:t>skilled</a:t>
            </a:r>
            <a:r>
              <a:rPr lang="it-IT" b="1" dirty="0" smtClean="0"/>
              <a:t> </a:t>
            </a:r>
            <a:r>
              <a:rPr lang="it-IT" dirty="0" smtClean="0"/>
              <a:t>to reproduce the ‘localized thickening of inter-industrial relationships’. This aspect is needed in order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to reproduce the ‘</a:t>
            </a:r>
            <a:r>
              <a:rPr lang="it-IT" b="1" dirty="0" smtClean="0"/>
              <a:t>industrial atmosphere’</a:t>
            </a:r>
            <a:r>
              <a:rPr lang="it-IT" dirty="0" smtClean="0"/>
              <a:t>, </a:t>
            </a:r>
            <a:r>
              <a:rPr lang="it-IT" b="1" dirty="0" smtClean="0"/>
              <a:t>whose advantages have not disappeared with globalization</a:t>
            </a:r>
            <a:r>
              <a:rPr lang="it-IT" dirty="0" smtClean="0"/>
              <a:t>, because it facilitates </a:t>
            </a:r>
            <a:r>
              <a:rPr lang="it-IT" b="1" dirty="0" smtClean="0"/>
              <a:t>knowledge</a:t>
            </a:r>
            <a:r>
              <a:rPr lang="it-IT" dirty="0" smtClean="0"/>
              <a:t> circulation, interpretation of latent needs and </a:t>
            </a:r>
            <a:r>
              <a:rPr lang="it-IT" b="1" dirty="0" smtClean="0"/>
              <a:t>innovation.</a:t>
            </a:r>
            <a:r>
              <a:rPr lang="it-IT" dirty="0" smtClean="0"/>
              <a:t>	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5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/>
              <a:t>2. The new </a:t>
            </a:r>
            <a:r>
              <a:rPr lang="it-IT" sz="3200" b="1" dirty="0" err="1" smtClean="0"/>
              <a:t>flexible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integration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1125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The </a:t>
            </a:r>
            <a:r>
              <a:rPr lang="it-IT" b="1" dirty="0" smtClean="0"/>
              <a:t>transnational extention</a:t>
            </a:r>
            <a:r>
              <a:rPr lang="it-IT" dirty="0" smtClean="0"/>
              <a:t> of the </a:t>
            </a:r>
            <a:r>
              <a:rPr lang="it-IT" b="1" dirty="0" smtClean="0"/>
              <a:t>division of labour</a:t>
            </a:r>
            <a:r>
              <a:rPr lang="it-IT" dirty="0" smtClean="0"/>
              <a:t> &amp; </a:t>
            </a:r>
            <a:r>
              <a:rPr lang="it-IT" b="1" dirty="0" err="1" smtClean="0"/>
              <a:t>product</a:t>
            </a:r>
            <a:r>
              <a:rPr lang="it-IT" dirty="0" smtClean="0"/>
              <a:t> /</a:t>
            </a:r>
            <a:r>
              <a:rPr lang="it-IT" b="1" dirty="0" smtClean="0"/>
              <a:t>functional upgrading </a:t>
            </a:r>
            <a:r>
              <a:rPr lang="it-IT" dirty="0" smtClean="0"/>
              <a:t>required an increase in the  size of firms and a </a:t>
            </a:r>
            <a:r>
              <a:rPr lang="it-IT" b="1" dirty="0" smtClean="0"/>
              <a:t>change</a:t>
            </a:r>
            <a:r>
              <a:rPr lang="it-IT" dirty="0" smtClean="0"/>
              <a:t> also </a:t>
            </a:r>
            <a:r>
              <a:rPr lang="it-IT" b="1" dirty="0" smtClean="0"/>
              <a:t>in the mode of integration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As noted earlier, fierce competition on local markets and social tension </a:t>
            </a:r>
            <a:r>
              <a:rPr lang="it-IT" b="1" dirty="0" smtClean="0"/>
              <a:t>reduced</a:t>
            </a:r>
            <a:r>
              <a:rPr lang="it-IT" dirty="0" smtClean="0"/>
              <a:t> the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/>
              <a:t>cooperation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C00000"/>
                </a:solidFill>
              </a:rPr>
              <a:t>t</a:t>
            </a:r>
            <a:r>
              <a:rPr lang="it-IT" dirty="0" smtClean="0"/>
              <a:t>hat was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based on respect of the community code of conduct. 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b="1" dirty="0" err="1" smtClean="0"/>
              <a:t>undermined</a:t>
            </a:r>
            <a:r>
              <a:rPr lang="it-IT" b="1" dirty="0" smtClean="0"/>
              <a:t> the</a:t>
            </a:r>
            <a:r>
              <a:rPr lang="it-IT" dirty="0" smtClean="0"/>
              <a:t> </a:t>
            </a:r>
            <a:r>
              <a:rPr lang="it-IT" b="1" dirty="0" smtClean="0"/>
              <a:t>‘community market</a:t>
            </a:r>
            <a:r>
              <a:rPr lang="it-IT" dirty="0" smtClean="0"/>
              <a:t>’. </a:t>
            </a:r>
            <a:r>
              <a:rPr lang="it-IT" b="1" dirty="0" smtClean="0"/>
              <a:t>To ensure the cooperation needed to integrated the division of labour</a:t>
            </a:r>
            <a:r>
              <a:rPr lang="it-IT" dirty="0" smtClean="0"/>
              <a:t>, </a:t>
            </a:r>
            <a:r>
              <a:rPr lang="it-IT" b="1" dirty="0" smtClean="0"/>
              <a:t>teams of firms</a:t>
            </a:r>
            <a:r>
              <a:rPr lang="it-IT" dirty="0" smtClean="0"/>
              <a:t> </a:t>
            </a:r>
            <a:r>
              <a:rPr lang="it-IT" b="1" dirty="0" smtClean="0"/>
              <a:t>became</a:t>
            </a:r>
            <a:r>
              <a:rPr lang="it-IT" dirty="0" smtClean="0"/>
              <a:t> transformed into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/>
              <a:t>business groups or into more formal organizations</a:t>
            </a:r>
            <a:r>
              <a:rPr lang="it-IT" dirty="0" smtClean="0"/>
              <a:t>: </a:t>
            </a:r>
            <a:r>
              <a:rPr lang="it-IT" b="1" dirty="0" smtClean="0"/>
              <a:t>long-term contracts, </a:t>
            </a:r>
            <a:r>
              <a:rPr lang="it-IT" dirty="0" smtClean="0"/>
              <a:t>other formal agreements…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41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err="1" smtClean="0"/>
              <a:t>Additionally</a:t>
            </a:r>
            <a:r>
              <a:rPr lang="it-IT" dirty="0" smtClean="0"/>
              <a:t>, </a:t>
            </a:r>
            <a:r>
              <a:rPr lang="it-IT" b="1" dirty="0" err="1" smtClean="0"/>
              <a:t>subcontracting</a:t>
            </a:r>
            <a:r>
              <a:rPr lang="it-IT" dirty="0" smtClean="0"/>
              <a:t> </a:t>
            </a:r>
            <a:r>
              <a:rPr lang="it-IT" b="1" dirty="0" smtClean="0"/>
              <a:t>of medium-</a:t>
            </a:r>
            <a:r>
              <a:rPr lang="it-IT" b="1" dirty="0" err="1" smtClean="0"/>
              <a:t>sized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r>
              <a:rPr lang="it-IT" b="1" dirty="0" smtClean="0"/>
              <a:t> </a:t>
            </a:r>
            <a:r>
              <a:rPr lang="it-IT" b="1" dirty="0" err="1" smtClean="0"/>
              <a:t>became</a:t>
            </a:r>
            <a:r>
              <a:rPr lang="it-IT" b="1" dirty="0" smtClean="0"/>
              <a:t> </a:t>
            </a:r>
            <a:r>
              <a:rPr lang="it-IT" b="1" dirty="0" err="1" smtClean="0"/>
              <a:t>organized</a:t>
            </a:r>
            <a:r>
              <a:rPr lang="it-IT" b="1" dirty="0" smtClean="0"/>
              <a:t> in</a:t>
            </a:r>
            <a:r>
              <a:rPr lang="it-IT" dirty="0" smtClean="0"/>
              <a:t> </a:t>
            </a:r>
            <a:r>
              <a:rPr lang="it-IT" b="1" dirty="0" err="1" smtClean="0"/>
              <a:t>tiers</a:t>
            </a:r>
            <a:r>
              <a:rPr lang="it-IT" dirty="0" smtClean="0"/>
              <a:t>, with </a:t>
            </a:r>
            <a:r>
              <a:rPr lang="it-IT" b="1" dirty="0" err="1" smtClean="0"/>
              <a:t>few</a:t>
            </a:r>
            <a:r>
              <a:rPr lang="it-IT" b="1" dirty="0" smtClean="0"/>
              <a:t> first </a:t>
            </a:r>
            <a:r>
              <a:rPr lang="it-IT" b="1" dirty="0" err="1" smtClean="0"/>
              <a:t>tier</a:t>
            </a:r>
            <a:r>
              <a:rPr lang="it-IT" b="1" dirty="0" smtClean="0"/>
              <a:t> </a:t>
            </a:r>
            <a:r>
              <a:rPr lang="it-IT" b="1" dirty="0" err="1" smtClean="0"/>
              <a:t>stable</a:t>
            </a:r>
            <a:r>
              <a:rPr lang="it-IT" b="1" dirty="0" smtClean="0"/>
              <a:t> </a:t>
            </a:r>
            <a:r>
              <a:rPr lang="it-IT" b="1" dirty="0" err="1" smtClean="0"/>
              <a:t>subcontractors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are </a:t>
            </a:r>
            <a:r>
              <a:rPr lang="it-IT" b="1" dirty="0" err="1" smtClean="0"/>
              <a:t>responsible</a:t>
            </a:r>
            <a:r>
              <a:rPr lang="it-IT" b="1" dirty="0" smtClean="0"/>
              <a:t> for </a:t>
            </a:r>
            <a:r>
              <a:rPr lang="it-IT" b="1" dirty="0" err="1" smtClean="0"/>
              <a:t>coordination</a:t>
            </a:r>
            <a:r>
              <a:rPr lang="it-IT" dirty="0" smtClean="0"/>
              <a:t> </a:t>
            </a:r>
            <a:r>
              <a:rPr lang="it-IT" b="1" dirty="0" smtClean="0"/>
              <a:t>of production</a:t>
            </a:r>
            <a:r>
              <a:rPr lang="it-IT" dirty="0" smtClean="0"/>
              <a:t> </a:t>
            </a:r>
            <a:r>
              <a:rPr lang="it-IT" dirty="0" err="1" smtClean="0"/>
              <a:t>carried</a:t>
            </a:r>
            <a:r>
              <a:rPr lang="it-IT" dirty="0" smtClean="0"/>
              <a:t> out by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b="1" dirty="0" err="1" smtClean="0"/>
              <a:t>suppliers</a:t>
            </a:r>
            <a:r>
              <a:rPr lang="it-IT" dirty="0" smtClean="0"/>
              <a:t>.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b="1" dirty="0" err="1" smtClean="0"/>
              <a:t>ensure</a:t>
            </a:r>
            <a:r>
              <a:rPr lang="it-IT" b="1" dirty="0" smtClean="0"/>
              <a:t> </a:t>
            </a:r>
            <a:r>
              <a:rPr lang="it-IT" b="1" dirty="0" err="1" smtClean="0"/>
              <a:t>quality</a:t>
            </a:r>
            <a:r>
              <a:rPr lang="it-IT" b="1" dirty="0" smtClean="0"/>
              <a:t>, </a:t>
            </a:r>
            <a:r>
              <a:rPr lang="it-IT" b="1" dirty="0" err="1" smtClean="0"/>
              <a:t>cost</a:t>
            </a:r>
            <a:r>
              <a:rPr lang="it-IT" b="1" dirty="0" smtClean="0"/>
              <a:t> and time </a:t>
            </a:r>
            <a:r>
              <a:rPr lang="it-IT" b="1" dirty="0" err="1" smtClean="0"/>
              <a:t>standards</a:t>
            </a:r>
            <a:r>
              <a:rPr lang="it-IT" dirty="0" smtClean="0"/>
              <a:t> the client </a:t>
            </a:r>
            <a:r>
              <a:rPr lang="it-IT" dirty="0" err="1" smtClean="0"/>
              <a:t>firms</a:t>
            </a:r>
            <a:r>
              <a:rPr lang="it-IT" dirty="0" smtClean="0"/>
              <a:t> </a:t>
            </a:r>
            <a:r>
              <a:rPr lang="it-IT" b="1" dirty="0" err="1" smtClean="0"/>
              <a:t>organized</a:t>
            </a:r>
            <a:r>
              <a:rPr lang="it-IT" b="1" dirty="0" smtClean="0"/>
              <a:t> </a:t>
            </a:r>
            <a:r>
              <a:rPr lang="it-IT" b="1" dirty="0" err="1" smtClean="0"/>
              <a:t>recurrent</a:t>
            </a:r>
            <a:r>
              <a:rPr lang="it-IT" b="1" dirty="0" smtClean="0"/>
              <a:t> </a:t>
            </a:r>
            <a:r>
              <a:rPr lang="it-IT" b="1" dirty="0" err="1" smtClean="0"/>
              <a:t>meetings</a:t>
            </a:r>
            <a:r>
              <a:rPr lang="it-IT" dirty="0" smtClean="0"/>
              <a:t> </a:t>
            </a:r>
            <a:r>
              <a:rPr lang="it-IT" b="1" dirty="0" err="1" smtClean="0"/>
              <a:t>among</a:t>
            </a:r>
            <a:r>
              <a:rPr lang="it-IT" b="1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b="1" dirty="0" err="1" smtClean="0"/>
              <a:t>firms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 in the production.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b="1" dirty="0" err="1" smtClean="0"/>
              <a:t>practice</a:t>
            </a:r>
            <a:r>
              <a:rPr lang="it-IT" dirty="0" smtClean="0"/>
              <a:t> can facilitate the development of </a:t>
            </a:r>
            <a:r>
              <a:rPr lang="it-IT" b="1" dirty="0" smtClean="0"/>
              <a:t>collaboration</a:t>
            </a:r>
            <a:r>
              <a:rPr lang="it-IT" dirty="0" smtClean="0"/>
              <a:t> and </a:t>
            </a:r>
            <a:r>
              <a:rPr lang="it-IT" b="1" dirty="0" err="1" smtClean="0"/>
              <a:t>knowledge</a:t>
            </a:r>
            <a:r>
              <a:rPr lang="it-IT" b="1" dirty="0" smtClean="0"/>
              <a:t> </a:t>
            </a:r>
            <a:r>
              <a:rPr lang="it-IT" b="1" dirty="0" err="1" smtClean="0"/>
              <a:t>sharing</a:t>
            </a:r>
            <a:r>
              <a:rPr lang="it-IT" b="1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 </a:t>
            </a:r>
            <a:r>
              <a:rPr lang="it-IT" dirty="0" err="1" smtClean="0"/>
              <a:t>firms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 err="1" smtClean="0"/>
              <a:t>Therefore</a:t>
            </a:r>
            <a:r>
              <a:rPr lang="it-IT" dirty="0" smtClean="0"/>
              <a:t> the new </a:t>
            </a:r>
            <a:r>
              <a:rPr lang="it-IT" dirty="0" err="1" smtClean="0"/>
              <a:t>flexible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makes</a:t>
            </a:r>
            <a:r>
              <a:rPr lang="it-IT" dirty="0" smtClean="0"/>
              <a:t> use of </a:t>
            </a:r>
            <a:r>
              <a:rPr lang="it-IT" dirty="0" err="1" smtClean="0"/>
              <a:t>elements</a:t>
            </a:r>
            <a:r>
              <a:rPr lang="it-IT" dirty="0" smtClean="0"/>
              <a:t> of </a:t>
            </a:r>
            <a:r>
              <a:rPr lang="it-IT" b="1" dirty="0" smtClean="0"/>
              <a:t>market</a:t>
            </a:r>
            <a:r>
              <a:rPr lang="it-IT" dirty="0" smtClean="0"/>
              <a:t>, </a:t>
            </a:r>
            <a:r>
              <a:rPr lang="it-IT" b="1" dirty="0" err="1" smtClean="0"/>
              <a:t>hierarchy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of </a:t>
            </a:r>
            <a:r>
              <a:rPr lang="it-IT" b="1" dirty="0" err="1" smtClean="0"/>
              <a:t>cooperation</a:t>
            </a:r>
            <a:r>
              <a:rPr lang="it-IT" b="1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b="1" dirty="0" err="1" smtClean="0"/>
              <a:t>needed</a:t>
            </a:r>
            <a:r>
              <a:rPr lang="it-IT" dirty="0" smtClean="0"/>
              <a:t> to </a:t>
            </a:r>
            <a:r>
              <a:rPr lang="it-IT" dirty="0" err="1" smtClean="0"/>
              <a:t>ensure</a:t>
            </a:r>
            <a:r>
              <a:rPr lang="it-IT" dirty="0" smtClean="0"/>
              <a:t> </a:t>
            </a:r>
            <a:r>
              <a:rPr lang="it-IT" b="1" dirty="0" err="1" smtClean="0"/>
              <a:t>quality</a:t>
            </a:r>
            <a:r>
              <a:rPr lang="it-IT" dirty="0" smtClean="0"/>
              <a:t>  </a:t>
            </a:r>
            <a:r>
              <a:rPr lang="it-IT" dirty="0" err="1" smtClean="0"/>
              <a:t>standards</a:t>
            </a:r>
            <a:r>
              <a:rPr lang="it-IT" dirty="0" smtClean="0"/>
              <a:t> and </a:t>
            </a:r>
            <a:r>
              <a:rPr lang="it-IT" dirty="0" err="1" smtClean="0"/>
              <a:t>continuous</a:t>
            </a:r>
            <a:r>
              <a:rPr lang="it-IT" dirty="0" smtClean="0"/>
              <a:t> </a:t>
            </a:r>
            <a:r>
              <a:rPr lang="it-IT" b="1" dirty="0" err="1" smtClean="0"/>
              <a:t>innovation</a:t>
            </a:r>
            <a:r>
              <a:rPr lang="it-IT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075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764704"/>
            <a:ext cx="828092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Integration of transnational division of labour </a:t>
            </a:r>
            <a:r>
              <a:rPr lang="it-IT" dirty="0"/>
              <a:t>can in </a:t>
            </a:r>
            <a:r>
              <a:rPr lang="it-IT" dirty="0" smtClean="0"/>
              <a:t>some special cases use additional </a:t>
            </a:r>
            <a:r>
              <a:rPr lang="it-IT" b="1" dirty="0" smtClean="0"/>
              <a:t>community</a:t>
            </a:r>
            <a:r>
              <a:rPr lang="it-IT" dirty="0" smtClean="0"/>
              <a:t> ties: an instance is </a:t>
            </a:r>
            <a:r>
              <a:rPr lang="it-IT" b="1" dirty="0" err="1" smtClean="0"/>
              <a:t>Silicon</a:t>
            </a:r>
            <a:r>
              <a:rPr lang="it-IT" b="1" dirty="0" smtClean="0"/>
              <a:t> Valley -Taiwan connection</a:t>
            </a:r>
            <a:r>
              <a:rPr lang="it-IT" dirty="0" smtClean="0"/>
              <a:t> based on the community of </a:t>
            </a:r>
            <a:r>
              <a:rPr lang="it-IT" b="1" dirty="0" smtClean="0"/>
              <a:t>immigrants</a:t>
            </a:r>
            <a:r>
              <a:rPr lang="it-IT" dirty="0" smtClean="0"/>
              <a:t> that attended California’s Universities. Deliberate action by institutions of both locations must sustain the ongoing collaboration.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If Chinese immigrant entrepreneurs in Prato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integrate into the local economy and society, a possible </a:t>
            </a:r>
            <a:r>
              <a:rPr lang="it-IT" b="1" dirty="0" smtClean="0"/>
              <a:t>Prato-Wenzhou connection</a:t>
            </a:r>
            <a:r>
              <a:rPr lang="it-IT" dirty="0" smtClean="0"/>
              <a:t> could develop and perhaps revitalise the Prato district.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70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301006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/>
              <a:t>3. The new </a:t>
            </a:r>
            <a:r>
              <a:rPr lang="it-IT" sz="3200" b="1" dirty="0" err="1" smtClean="0"/>
              <a:t>integration</a:t>
            </a:r>
            <a:r>
              <a:rPr lang="it-IT" sz="3200" b="1" dirty="0" smtClean="0"/>
              <a:t> of </a:t>
            </a:r>
            <a:r>
              <a:rPr lang="it-IT" sz="3200" b="1" dirty="0" err="1" smtClean="0"/>
              <a:t>external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knowledge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4785395"/>
          </a:xfrm>
        </p:spPr>
        <p:txBody>
          <a:bodyPr>
            <a:normAutofit fontScale="92500"/>
          </a:bodyPr>
          <a:lstStyle/>
          <a:p>
            <a:pPr algn="just"/>
            <a:r>
              <a:rPr lang="it-IT" b="1" dirty="0" smtClean="0"/>
              <a:t>In the past</a:t>
            </a:r>
            <a:r>
              <a:rPr lang="it-IT" dirty="0" smtClean="0"/>
              <a:t> </a:t>
            </a:r>
            <a:r>
              <a:rPr lang="it-IT" b="1" dirty="0" smtClean="0"/>
              <a:t>external knowledge</a:t>
            </a:r>
            <a:r>
              <a:rPr lang="it-IT" dirty="0" smtClean="0"/>
              <a:t> was introduced into the district by the </a:t>
            </a:r>
            <a:r>
              <a:rPr lang="it-IT" b="1" dirty="0" smtClean="0"/>
              <a:t>many</a:t>
            </a:r>
            <a:r>
              <a:rPr lang="it-IT" dirty="0" smtClean="0"/>
              <a:t> </a:t>
            </a:r>
            <a:r>
              <a:rPr lang="it-IT" b="1" dirty="0" smtClean="0"/>
              <a:t>final entrepreneurs</a:t>
            </a:r>
            <a:r>
              <a:rPr lang="it-IT" dirty="0" smtClean="0"/>
              <a:t>. Codified </a:t>
            </a:r>
            <a:r>
              <a:rPr lang="it-IT" b="1" dirty="0" smtClean="0"/>
              <a:t>technical knowledge</a:t>
            </a:r>
            <a:r>
              <a:rPr lang="it-IT" dirty="0" smtClean="0"/>
              <a:t> was </a:t>
            </a:r>
            <a:r>
              <a:rPr lang="it-IT" b="1" dirty="0" smtClean="0"/>
              <a:t>disseminated</a:t>
            </a:r>
            <a:r>
              <a:rPr lang="it-IT" dirty="0" smtClean="0"/>
              <a:t> in the districts </a:t>
            </a:r>
            <a:r>
              <a:rPr lang="it-IT" b="1" dirty="0" smtClean="0"/>
              <a:t>by </a:t>
            </a:r>
            <a:r>
              <a:rPr lang="it-IT" b="1" dirty="0" err="1" smtClean="0"/>
              <a:t>vocational</a:t>
            </a:r>
            <a:r>
              <a:rPr lang="it-IT" b="1" dirty="0" smtClean="0"/>
              <a:t> schools</a:t>
            </a:r>
            <a:r>
              <a:rPr lang="it-IT" dirty="0"/>
              <a:t> </a:t>
            </a:r>
            <a:r>
              <a:rPr lang="it-IT" dirty="0" smtClean="0"/>
              <a:t> and  subsequently </a:t>
            </a:r>
            <a:r>
              <a:rPr lang="it-IT" dirty="0"/>
              <a:t>b</a:t>
            </a:r>
            <a:r>
              <a:rPr lang="it-IT" dirty="0" smtClean="0"/>
              <a:t>y </a:t>
            </a:r>
            <a:r>
              <a:rPr lang="it-IT" b="1" dirty="0" smtClean="0"/>
              <a:t>real</a:t>
            </a:r>
            <a:r>
              <a:rPr lang="it-IT" dirty="0" smtClean="0"/>
              <a:t> </a:t>
            </a:r>
            <a:r>
              <a:rPr lang="it-IT" b="1" dirty="0" smtClean="0"/>
              <a:t>service centres</a:t>
            </a:r>
          </a:p>
          <a:p>
            <a:pPr algn="just"/>
            <a:r>
              <a:rPr lang="it-IT" b="1" dirty="0" smtClean="0"/>
              <a:t>Today</a:t>
            </a:r>
            <a:r>
              <a:rPr lang="it-IT" dirty="0" smtClean="0"/>
              <a:t>, with the changes induced by globalization, </a:t>
            </a:r>
            <a:r>
              <a:rPr lang="it-IT" b="1" dirty="0" smtClean="0"/>
              <a:t>integration of contextual knowledge with external knowledge</a:t>
            </a:r>
            <a:r>
              <a:rPr lang="it-IT" dirty="0" smtClean="0"/>
              <a:t> is </a:t>
            </a:r>
            <a:r>
              <a:rPr lang="it-IT" b="1" dirty="0" smtClean="0"/>
              <a:t>achieved</a:t>
            </a:r>
            <a:r>
              <a:rPr lang="it-IT" dirty="0" smtClean="0"/>
              <a:t> mainly </a:t>
            </a:r>
            <a:r>
              <a:rPr lang="it-IT" b="1" dirty="0" smtClean="0"/>
              <a:t>by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b="1" dirty="0" smtClean="0"/>
              <a:t>medium-sized firms</a:t>
            </a:r>
            <a:r>
              <a:rPr lang="it-IT" dirty="0" smtClean="0"/>
              <a:t> and knowledge intensive business services (</a:t>
            </a:r>
            <a:r>
              <a:rPr lang="it-IT" b="1" dirty="0" smtClean="0"/>
              <a:t>KIBS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1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075240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b="1" dirty="0" smtClean="0"/>
              <a:t>Medium-</a:t>
            </a:r>
            <a:r>
              <a:rPr lang="it-IT" b="1" dirty="0" err="1" smtClean="0"/>
              <a:t>sized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r>
              <a:rPr lang="it-IT" dirty="0" smtClean="0"/>
              <a:t> </a:t>
            </a:r>
            <a:r>
              <a:rPr lang="it-IT" b="1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b="1" dirty="0" err="1" smtClean="0"/>
              <a:t>system</a:t>
            </a:r>
            <a:r>
              <a:rPr lang="it-IT" dirty="0" smtClean="0"/>
              <a:t> of </a:t>
            </a:r>
            <a:r>
              <a:rPr lang="it-IT" b="1" dirty="0" err="1" smtClean="0"/>
              <a:t>external</a:t>
            </a:r>
            <a:r>
              <a:rPr lang="it-IT" b="1" dirty="0" smtClean="0"/>
              <a:t> relations</a:t>
            </a:r>
            <a:r>
              <a:rPr lang="it-IT" dirty="0" smtClean="0"/>
              <a:t>: </a:t>
            </a:r>
            <a:r>
              <a:rPr lang="it-IT" dirty="0" err="1" smtClean="0"/>
              <a:t>suppliers</a:t>
            </a:r>
            <a:r>
              <a:rPr lang="it-IT" dirty="0" smtClean="0"/>
              <a:t>, commercial networks, business </a:t>
            </a:r>
            <a:r>
              <a:rPr lang="it-IT" dirty="0" err="1" smtClean="0"/>
              <a:t>services</a:t>
            </a:r>
            <a:r>
              <a:rPr lang="it-IT" dirty="0"/>
              <a:t> </a:t>
            </a:r>
            <a:r>
              <a:rPr lang="it-IT" dirty="0" smtClean="0"/>
              <a:t>in large </a:t>
            </a:r>
            <a:r>
              <a:rPr lang="it-IT" dirty="0" err="1" smtClean="0"/>
              <a:t>cities</a:t>
            </a:r>
            <a:r>
              <a:rPr lang="it-IT" dirty="0" smtClean="0"/>
              <a:t>, </a:t>
            </a:r>
            <a:r>
              <a:rPr lang="it-IT" dirty="0" err="1" smtClean="0"/>
              <a:t>agreements</a:t>
            </a:r>
            <a:r>
              <a:rPr lang="it-IT" dirty="0" smtClean="0"/>
              <a:t> with </a:t>
            </a:r>
            <a:r>
              <a:rPr lang="it-IT" dirty="0" err="1" smtClean="0"/>
              <a:t>universities</a:t>
            </a:r>
            <a:r>
              <a:rPr lang="it-IT" dirty="0" smtClean="0"/>
              <a:t>.. Moreover, their </a:t>
            </a:r>
            <a:r>
              <a:rPr lang="it-IT" b="1" dirty="0" smtClean="0"/>
              <a:t>personnel</a:t>
            </a:r>
            <a:r>
              <a:rPr lang="it-IT" dirty="0" smtClean="0"/>
              <a:t> possess a high level of </a:t>
            </a:r>
            <a:r>
              <a:rPr lang="it-IT" b="1" dirty="0" smtClean="0"/>
              <a:t>codified knowledge</a:t>
            </a:r>
            <a:r>
              <a:rPr lang="it-IT" dirty="0" smtClean="0"/>
              <a:t> (more white collars…)</a:t>
            </a:r>
          </a:p>
          <a:p>
            <a:pPr algn="just"/>
            <a:r>
              <a:rPr lang="it-IT" b="1" dirty="0" smtClean="0"/>
              <a:t>KIBS</a:t>
            </a:r>
            <a:r>
              <a:rPr lang="it-IT" dirty="0" smtClean="0"/>
              <a:t>  are the </a:t>
            </a:r>
            <a:r>
              <a:rPr lang="it-IT" b="1" dirty="0" smtClean="0"/>
              <a:t>other channel</a:t>
            </a:r>
            <a:r>
              <a:rPr lang="it-IT" dirty="0" smtClean="0"/>
              <a:t> to </a:t>
            </a:r>
            <a:r>
              <a:rPr lang="it-IT" b="1" dirty="0" smtClean="0"/>
              <a:t>introduce new codified knowledge into the</a:t>
            </a:r>
            <a:r>
              <a:rPr lang="it-IT" b="1" dirty="0" smtClean="0">
                <a:solidFill>
                  <a:srgbClr val="C00000"/>
                </a:solidFill>
              </a:rPr>
              <a:t>  </a:t>
            </a:r>
            <a:r>
              <a:rPr lang="it-IT" b="1" dirty="0" smtClean="0"/>
              <a:t>ID</a:t>
            </a:r>
            <a:r>
              <a:rPr lang="it-IT" dirty="0" smtClean="0"/>
              <a:t>. </a:t>
            </a:r>
            <a:r>
              <a:rPr lang="it-IT" b="1" dirty="0" smtClean="0"/>
              <a:t>These firms</a:t>
            </a:r>
            <a:r>
              <a:rPr lang="it-IT" dirty="0" smtClean="0"/>
              <a:t>,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by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the nature of the service supplied, </a:t>
            </a:r>
            <a:r>
              <a:rPr lang="it-IT" b="1" dirty="0" smtClean="0"/>
              <a:t>interact with many subjects</a:t>
            </a:r>
            <a:r>
              <a:rPr lang="it-IT" dirty="0" smtClean="0"/>
              <a:t>, in </a:t>
            </a:r>
            <a:r>
              <a:rPr lang="it-IT" b="1" dirty="0" smtClean="0"/>
              <a:t>different sectors</a:t>
            </a:r>
            <a:r>
              <a:rPr lang="it-IT" dirty="0" smtClean="0"/>
              <a:t> and </a:t>
            </a:r>
            <a:r>
              <a:rPr lang="it-IT" b="1" dirty="0" smtClean="0"/>
              <a:t>localities</a:t>
            </a:r>
            <a:r>
              <a:rPr lang="it-IT" dirty="0" smtClean="0"/>
              <a:t> and this favours </a:t>
            </a:r>
            <a:r>
              <a:rPr lang="it-IT" b="1" dirty="0" smtClean="0"/>
              <a:t>circulation of knowledge</a:t>
            </a:r>
            <a:r>
              <a:rPr lang="it-IT" dirty="0" smtClean="0"/>
              <a:t> and </a:t>
            </a:r>
            <a:r>
              <a:rPr lang="it-IT" b="1" dirty="0" smtClean="0"/>
              <a:t>creation</a:t>
            </a:r>
            <a:r>
              <a:rPr lang="it-IT" dirty="0" smtClean="0"/>
              <a:t> of </a:t>
            </a:r>
            <a:r>
              <a:rPr lang="it-IT" b="1" dirty="0" smtClean="0"/>
              <a:t>new knowledge, b</a:t>
            </a:r>
            <a:r>
              <a:rPr lang="it-IT" dirty="0" smtClean="0"/>
              <a:t>oth of a technical and aesthetic- symbolic nature.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9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Today the process of external knowledge integration</a:t>
            </a:r>
            <a:r>
              <a:rPr lang="it-IT" dirty="0" smtClean="0"/>
              <a:t> in the ID </a:t>
            </a:r>
            <a:r>
              <a:rPr lang="it-IT" b="1" dirty="0" smtClean="0"/>
              <a:t>is more</a:t>
            </a:r>
            <a:r>
              <a:rPr lang="it-IT" dirty="0" smtClean="0"/>
              <a:t> </a:t>
            </a:r>
            <a:r>
              <a:rPr lang="it-IT" b="1" dirty="0" smtClean="0"/>
              <a:t>centralised</a:t>
            </a:r>
            <a:r>
              <a:rPr lang="it-IT" dirty="0" smtClean="0"/>
              <a:t> than in the past, because </a:t>
            </a:r>
            <a:r>
              <a:rPr lang="it-IT" b="1" dirty="0" smtClean="0"/>
              <a:t>financial</a:t>
            </a:r>
            <a:r>
              <a:rPr lang="it-IT" dirty="0" smtClean="0"/>
              <a:t> and </a:t>
            </a:r>
            <a:r>
              <a:rPr lang="it-IT" b="1" dirty="0" smtClean="0"/>
              <a:t>cognitive barriers</a:t>
            </a:r>
            <a:r>
              <a:rPr lang="it-IT" dirty="0" smtClean="0"/>
              <a:t> have to be  overcome in order to access such knowledge. Therefore </a:t>
            </a:r>
            <a:r>
              <a:rPr lang="it-IT" b="1" dirty="0" smtClean="0"/>
              <a:t>small firms </a:t>
            </a:r>
            <a:r>
              <a:rPr lang="it-IT" dirty="0" smtClean="0"/>
              <a:t>have </a:t>
            </a:r>
            <a:r>
              <a:rPr lang="it-IT" b="1" dirty="0" smtClean="0"/>
              <a:t>difficulty in gaining access to it</a:t>
            </a:r>
            <a:r>
              <a:rPr lang="it-IT" dirty="0" smtClean="0"/>
              <a:t>, unless </a:t>
            </a:r>
            <a:r>
              <a:rPr lang="it-IT" b="1" dirty="0" smtClean="0"/>
              <a:t>larger firms</a:t>
            </a:r>
            <a:r>
              <a:rPr lang="it-IT" dirty="0" smtClean="0"/>
              <a:t> are open to </a:t>
            </a:r>
            <a:r>
              <a:rPr lang="it-IT" b="1" dirty="0" smtClean="0"/>
              <a:t>circulating the knowledge</a:t>
            </a:r>
            <a:r>
              <a:rPr lang="it-IT" dirty="0" smtClean="0"/>
              <a:t> they can access externally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 smtClean="0"/>
              <a:t>smaller</a:t>
            </a:r>
            <a:r>
              <a:rPr lang="it-IT" dirty="0" smtClean="0"/>
              <a:t> </a:t>
            </a:r>
            <a:r>
              <a:rPr lang="it-IT" dirty="0" err="1" smtClean="0"/>
              <a:t>firms</a:t>
            </a:r>
            <a:r>
              <a:rPr lang="it-IT" dirty="0" smtClean="0"/>
              <a:t>. However,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/>
              <a:t>collective</a:t>
            </a:r>
            <a:r>
              <a:rPr lang="it-IT" dirty="0" smtClean="0"/>
              <a:t> </a:t>
            </a:r>
            <a:r>
              <a:rPr lang="it-IT" b="1" dirty="0" smtClean="0"/>
              <a:t>institutions</a:t>
            </a:r>
            <a:r>
              <a:rPr lang="it-IT" dirty="0" smtClean="0"/>
              <a:t> are necessary to facilitate </a:t>
            </a:r>
            <a:r>
              <a:rPr lang="it-IT" b="1" dirty="0" smtClean="0"/>
              <a:t>dissemination</a:t>
            </a:r>
            <a:r>
              <a:rPr lang="it-IT" dirty="0" smtClean="0"/>
              <a:t> of </a:t>
            </a:r>
            <a:r>
              <a:rPr lang="it-IT" b="1" dirty="0" smtClean="0"/>
              <a:t>external knowledge</a:t>
            </a:r>
            <a:r>
              <a:rPr lang="it-IT" dirty="0" smtClean="0"/>
              <a:t> also </a:t>
            </a:r>
            <a:r>
              <a:rPr lang="it-IT" b="1" dirty="0" smtClean="0"/>
              <a:t>among small firms</a:t>
            </a:r>
            <a:r>
              <a:rPr lang="it-IT" dirty="0" smtClean="0"/>
              <a:t> and thereby reproduce the  ‘</a:t>
            </a:r>
            <a:r>
              <a:rPr lang="it-IT" b="1" dirty="0" smtClean="0"/>
              <a:t>industrial atmospher</a:t>
            </a:r>
            <a:r>
              <a:rPr lang="it-IT" dirty="0" smtClean="0"/>
              <a:t>e’.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622" y="-243408"/>
            <a:ext cx="8928992" cy="1417638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4. Deliberate </a:t>
            </a:r>
            <a:r>
              <a:rPr lang="it-IT" sz="3200" b="1" dirty="0" err="1" smtClean="0"/>
              <a:t>local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governance</a:t>
            </a:r>
            <a:r>
              <a:rPr lang="it-IT" sz="3200" b="1" dirty="0" smtClean="0"/>
              <a:t>  and </a:t>
            </a:r>
            <a:r>
              <a:rPr lang="it-IT" sz="3200" b="1" dirty="0" err="1" smtClean="0"/>
              <a:t>globalization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8783960" cy="58855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4000" b="1" dirty="0" smtClean="0"/>
              <a:t>Conscious governance is necessary to address the</a:t>
            </a:r>
            <a:r>
              <a:rPr lang="it-IT" sz="4000" b="1" dirty="0" smtClean="0">
                <a:solidFill>
                  <a:srgbClr val="C00000"/>
                </a:solidFill>
              </a:rPr>
              <a:t> </a:t>
            </a:r>
            <a:r>
              <a:rPr lang="it-IT" sz="4000" b="1" dirty="0" smtClean="0"/>
              <a:t>radical </a:t>
            </a:r>
            <a:r>
              <a:rPr lang="it-IT" sz="4000" b="1" dirty="0" err="1" smtClean="0"/>
              <a:t>changes</a:t>
            </a:r>
            <a:r>
              <a:rPr lang="it-IT" sz="4000" dirty="0" smtClean="0"/>
              <a:t>. There is a need to create</a:t>
            </a:r>
            <a:r>
              <a:rPr lang="it-IT" sz="4000" dirty="0" smtClean="0">
                <a:solidFill>
                  <a:srgbClr val="C00000"/>
                </a:solidFill>
              </a:rPr>
              <a:t> </a:t>
            </a:r>
            <a:r>
              <a:rPr lang="it-IT" sz="4000" b="1" dirty="0" err="1" smtClean="0"/>
              <a:t>institutions</a:t>
            </a:r>
            <a:r>
              <a:rPr lang="it-IT" sz="4000" dirty="0" smtClean="0"/>
              <a:t>  that will </a:t>
            </a:r>
            <a:r>
              <a:rPr lang="it-IT" sz="4000" b="1" dirty="0" smtClean="0"/>
              <a:t>help small firms to adjust</a:t>
            </a:r>
            <a:r>
              <a:rPr lang="it-IT" sz="4000" dirty="0"/>
              <a:t> </a:t>
            </a:r>
            <a:r>
              <a:rPr lang="it-IT" sz="4000" dirty="0" smtClean="0"/>
              <a:t>and allow the </a:t>
            </a:r>
            <a:r>
              <a:rPr lang="it-IT" sz="4000" b="1" dirty="0" smtClean="0"/>
              <a:t>reproduction</a:t>
            </a:r>
            <a:r>
              <a:rPr lang="it-IT" sz="4000" dirty="0" smtClean="0"/>
              <a:t> of </a:t>
            </a:r>
            <a:r>
              <a:rPr lang="it-IT" sz="4000" b="1" dirty="0" smtClean="0"/>
              <a:t>cooperation</a:t>
            </a:r>
            <a:r>
              <a:rPr lang="it-IT" sz="4000" dirty="0" smtClean="0"/>
              <a:t>, as the </a:t>
            </a:r>
            <a:r>
              <a:rPr lang="it-IT" sz="4000" b="1" dirty="0" smtClean="0"/>
              <a:t>growth in size</a:t>
            </a:r>
            <a:r>
              <a:rPr lang="it-IT" sz="4000" dirty="0" smtClean="0"/>
              <a:t> </a:t>
            </a:r>
            <a:r>
              <a:rPr lang="it-IT" sz="4000" dirty="0"/>
              <a:t>and </a:t>
            </a:r>
            <a:r>
              <a:rPr lang="it-IT" sz="4000" b="1" dirty="0"/>
              <a:t>increased</a:t>
            </a:r>
            <a:r>
              <a:rPr lang="it-IT" sz="4000" dirty="0"/>
              <a:t> </a:t>
            </a:r>
            <a:r>
              <a:rPr lang="it-IT" sz="4000" b="1" dirty="0"/>
              <a:t>power</a:t>
            </a:r>
            <a:r>
              <a:rPr lang="it-IT" sz="4000" dirty="0"/>
              <a:t> of </a:t>
            </a:r>
            <a:r>
              <a:rPr lang="it-IT" sz="4000" b="1" dirty="0" smtClean="0"/>
              <a:t>some firms may induce</a:t>
            </a:r>
            <a:r>
              <a:rPr lang="it-IT" sz="4000" dirty="0" smtClean="0"/>
              <a:t> the latter</a:t>
            </a:r>
            <a:r>
              <a:rPr lang="it-IT" sz="4000" dirty="0" smtClean="0">
                <a:solidFill>
                  <a:srgbClr val="C00000"/>
                </a:solidFill>
              </a:rPr>
              <a:t> </a:t>
            </a:r>
            <a:r>
              <a:rPr lang="it-IT" sz="4000" dirty="0" smtClean="0"/>
              <a:t>to </a:t>
            </a:r>
            <a:r>
              <a:rPr lang="it-IT" sz="4000" b="1" dirty="0" smtClean="0"/>
              <a:t>exploit  </a:t>
            </a:r>
            <a:r>
              <a:rPr lang="it-IT" sz="4000" dirty="0" smtClean="0"/>
              <a:t>their position to the detriment of </a:t>
            </a:r>
            <a:r>
              <a:rPr lang="it-IT" sz="4000" b="1" dirty="0" smtClean="0"/>
              <a:t>smaller enterprises</a:t>
            </a:r>
            <a:r>
              <a:rPr lang="it-IT" sz="4000" dirty="0"/>
              <a:t>.</a:t>
            </a:r>
            <a:endParaRPr lang="it-IT" sz="4000" dirty="0" smtClean="0"/>
          </a:p>
          <a:p>
            <a:pPr algn="just"/>
            <a:r>
              <a:rPr lang="it-IT" sz="4000" b="1" dirty="0" err="1" smtClean="0"/>
              <a:t>Important</a:t>
            </a:r>
            <a:r>
              <a:rPr lang="it-IT" sz="4000" b="1" dirty="0" smtClean="0">
                <a:solidFill>
                  <a:srgbClr val="C00000"/>
                </a:solidFill>
              </a:rPr>
              <a:t> </a:t>
            </a:r>
            <a:r>
              <a:rPr lang="it-IT" sz="4000" b="1" dirty="0" smtClean="0"/>
              <a:t>is the capacity </a:t>
            </a:r>
            <a:r>
              <a:rPr lang="it-IT" sz="4000" dirty="0" smtClean="0"/>
              <a:t>of </a:t>
            </a:r>
            <a:r>
              <a:rPr lang="it-IT" sz="4000" b="1" dirty="0" smtClean="0"/>
              <a:t>local government</a:t>
            </a:r>
            <a:r>
              <a:rPr lang="it-IT" sz="4000" dirty="0" smtClean="0"/>
              <a:t> to organize a </a:t>
            </a:r>
            <a:r>
              <a:rPr lang="it-IT" sz="4000" b="1" dirty="0" smtClean="0"/>
              <a:t>public forum</a:t>
            </a:r>
            <a:r>
              <a:rPr lang="it-IT" sz="4000" dirty="0" smtClean="0"/>
              <a:t> where the variours actors can </a:t>
            </a:r>
            <a:r>
              <a:rPr lang="it-IT" sz="4000" b="1" dirty="0" smtClean="0"/>
              <a:t>discuss</a:t>
            </a:r>
            <a:r>
              <a:rPr lang="it-IT" sz="4000" dirty="0" smtClean="0"/>
              <a:t> common </a:t>
            </a:r>
            <a:r>
              <a:rPr lang="it-IT" sz="4000" b="1" dirty="0" smtClean="0"/>
              <a:t>problems and </a:t>
            </a:r>
            <a:r>
              <a:rPr lang="it-IT" sz="4000" b="1" dirty="0" err="1" smtClean="0"/>
              <a:t>find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agreed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solutions</a:t>
            </a:r>
            <a:r>
              <a:rPr lang="it-IT" sz="4000" dirty="0" smtClean="0"/>
              <a:t>, with the </a:t>
            </a:r>
            <a:r>
              <a:rPr lang="it-IT" sz="4000" b="1" dirty="0" smtClean="0"/>
              <a:t>mediation</a:t>
            </a:r>
            <a:r>
              <a:rPr lang="it-IT" sz="4000" dirty="0" smtClean="0"/>
              <a:t> of the local authorities. If an </a:t>
            </a:r>
            <a:r>
              <a:rPr lang="it-IT" sz="4000" b="1" dirty="0" smtClean="0"/>
              <a:t>agreement</a:t>
            </a:r>
            <a:r>
              <a:rPr lang="it-IT" sz="4000" dirty="0" smtClean="0"/>
              <a:t> is reached, then the behaviour of the </a:t>
            </a:r>
            <a:r>
              <a:rPr lang="it-IT" sz="4000" dirty="0" err="1" smtClean="0"/>
              <a:t>various</a:t>
            </a:r>
            <a:r>
              <a:rPr lang="it-IT" sz="4000" dirty="0" smtClean="0"/>
              <a:t> </a:t>
            </a:r>
            <a:r>
              <a:rPr lang="it-IT" sz="4000" dirty="0" err="1" smtClean="0"/>
              <a:t>subjects</a:t>
            </a:r>
            <a:r>
              <a:rPr lang="it-IT" sz="4000" dirty="0" smtClean="0"/>
              <a:t> will be </a:t>
            </a:r>
            <a:r>
              <a:rPr lang="it-IT" sz="4000" dirty="0" err="1" smtClean="0"/>
              <a:t>coordinated</a:t>
            </a:r>
            <a:r>
              <a:rPr lang="it-IT" sz="4000" dirty="0" smtClean="0"/>
              <a:t> &amp; </a:t>
            </a:r>
            <a:r>
              <a:rPr lang="it-IT" sz="4000" dirty="0" err="1" smtClean="0"/>
              <a:t>oriented</a:t>
            </a:r>
            <a:r>
              <a:rPr lang="it-IT" sz="4000" dirty="0" smtClean="0"/>
              <a:t> toward a </a:t>
            </a:r>
            <a:r>
              <a:rPr lang="it-IT" sz="4000" b="1" dirty="0" smtClean="0"/>
              <a:t>general &amp; medium term interes</a:t>
            </a:r>
            <a:r>
              <a:rPr lang="it-IT" sz="4000" dirty="0" smtClean="0"/>
              <a:t>t. (</a:t>
            </a:r>
            <a:r>
              <a:rPr lang="it-IT" sz="4000" dirty="0" err="1" smtClean="0"/>
              <a:t>C</a:t>
            </a:r>
            <a:r>
              <a:rPr lang="it-IT" sz="4000" i="1" dirty="0" err="1" smtClean="0"/>
              <a:t>onflict</a:t>
            </a:r>
            <a:r>
              <a:rPr lang="it-IT" sz="4000" i="1" dirty="0" smtClean="0"/>
              <a:t> management</a:t>
            </a:r>
            <a:r>
              <a:rPr lang="it-IT" sz="4000" dirty="0" smtClean="0"/>
              <a:t>)</a:t>
            </a:r>
          </a:p>
          <a:p>
            <a:pPr algn="just"/>
            <a:r>
              <a:rPr lang="it-IT" sz="4000" dirty="0" err="1" smtClean="0"/>
              <a:t>Research</a:t>
            </a:r>
            <a:r>
              <a:rPr lang="it-IT" sz="4000" dirty="0" smtClean="0"/>
              <a:t> on the </a:t>
            </a:r>
            <a:r>
              <a:rPr lang="it-IT" sz="4000" dirty="0" err="1" smtClean="0"/>
              <a:t>role</a:t>
            </a:r>
            <a:r>
              <a:rPr lang="it-IT" sz="4000" dirty="0" smtClean="0"/>
              <a:t> of </a:t>
            </a:r>
            <a:r>
              <a:rPr lang="it-IT" sz="4000" dirty="0" err="1" smtClean="0"/>
              <a:t>institutions</a:t>
            </a:r>
            <a:r>
              <a:rPr lang="it-IT" sz="4000" dirty="0" smtClean="0"/>
              <a:t> in the </a:t>
            </a:r>
            <a:r>
              <a:rPr lang="it-IT" sz="4000" dirty="0" err="1" smtClean="0"/>
              <a:t>adaptation</a:t>
            </a:r>
            <a:r>
              <a:rPr lang="it-IT" sz="4000" dirty="0" smtClean="0"/>
              <a:t> of </a:t>
            </a:r>
            <a:r>
              <a:rPr lang="it-IT" sz="4000" dirty="0" err="1" smtClean="0"/>
              <a:t>Italian</a:t>
            </a:r>
            <a:r>
              <a:rPr lang="it-IT" sz="4000" dirty="0" smtClean="0"/>
              <a:t> </a:t>
            </a:r>
            <a:r>
              <a:rPr lang="it-IT" sz="4000" dirty="0" err="1" smtClean="0"/>
              <a:t>districts</a:t>
            </a:r>
            <a:r>
              <a:rPr lang="it-IT" sz="4000" dirty="0" smtClean="0"/>
              <a:t> to </a:t>
            </a:r>
            <a:r>
              <a:rPr lang="it-IT" sz="4000" dirty="0" err="1" smtClean="0"/>
              <a:t>globalization</a:t>
            </a:r>
            <a:r>
              <a:rPr lang="it-IT" sz="4000" dirty="0" smtClean="0"/>
              <a:t> </a:t>
            </a:r>
            <a:r>
              <a:rPr lang="it-IT" sz="4000" dirty="0" err="1" smtClean="0"/>
              <a:t>is</a:t>
            </a:r>
            <a:r>
              <a:rPr lang="it-IT" sz="4000" dirty="0" smtClean="0"/>
              <a:t> </a:t>
            </a:r>
            <a:r>
              <a:rPr lang="it-IT" sz="4000" dirty="0" err="1" smtClean="0"/>
              <a:t>lacking</a:t>
            </a:r>
            <a:r>
              <a:rPr lang="it-IT" sz="4000" dirty="0" smtClean="0"/>
              <a:t>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5526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196752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National &amp; </a:t>
            </a:r>
            <a:r>
              <a:rPr lang="it-IT" sz="3200" b="1" dirty="0" err="1" smtClean="0"/>
              <a:t>supranational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policies</a:t>
            </a:r>
            <a:r>
              <a:rPr lang="it-IT" sz="3200" b="1" dirty="0" smtClean="0"/>
              <a:t> and </a:t>
            </a:r>
            <a:r>
              <a:rPr lang="it-IT" sz="3200" b="1" dirty="0" err="1" smtClean="0"/>
              <a:t>local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development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8784976" cy="5517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Historical case studies on districts show that </a:t>
            </a:r>
            <a:r>
              <a:rPr lang="it-IT" b="1" dirty="0" smtClean="0"/>
              <a:t>policies</a:t>
            </a:r>
            <a:r>
              <a:rPr lang="it-IT" dirty="0" smtClean="0"/>
              <a:t> favouring </a:t>
            </a:r>
            <a:r>
              <a:rPr lang="it-IT" b="1" dirty="0" smtClean="0"/>
              <a:t>concentration</a:t>
            </a:r>
            <a:r>
              <a:rPr lang="it-IT" dirty="0" smtClean="0"/>
              <a:t> of the </a:t>
            </a:r>
            <a:r>
              <a:rPr lang="it-IT" b="1" dirty="0" smtClean="0"/>
              <a:t>financial, industrial </a:t>
            </a:r>
            <a:r>
              <a:rPr lang="it-IT" dirty="0" smtClean="0"/>
              <a:t> &amp; </a:t>
            </a:r>
            <a:r>
              <a:rPr lang="it-IT" b="1" dirty="0" smtClean="0"/>
              <a:t>distribution</a:t>
            </a:r>
            <a:r>
              <a:rPr lang="it-IT" dirty="0" smtClean="0"/>
              <a:t> sectors &amp; </a:t>
            </a:r>
            <a:r>
              <a:rPr lang="it-IT" b="1" dirty="0" smtClean="0"/>
              <a:t>complete liberalization</a:t>
            </a:r>
            <a:r>
              <a:rPr lang="it-IT" dirty="0" smtClean="0"/>
              <a:t> have </a:t>
            </a:r>
            <a:r>
              <a:rPr lang="it-IT" b="1" dirty="0" smtClean="0"/>
              <a:t>negative</a:t>
            </a:r>
            <a:r>
              <a:rPr lang="it-IT" dirty="0" smtClean="0"/>
              <a:t> </a:t>
            </a:r>
            <a:r>
              <a:rPr lang="it-IT" b="1" dirty="0" smtClean="0"/>
              <a:t>effects on</a:t>
            </a:r>
            <a:r>
              <a:rPr lang="it-IT" dirty="0" smtClean="0"/>
              <a:t> the </a:t>
            </a:r>
            <a:r>
              <a:rPr lang="it-IT" b="1" dirty="0" smtClean="0"/>
              <a:t>reproduction of</a:t>
            </a:r>
            <a:r>
              <a:rPr lang="it-IT" dirty="0" smtClean="0"/>
              <a:t> industrial </a:t>
            </a:r>
            <a:r>
              <a:rPr lang="it-IT" b="1" dirty="0" smtClean="0"/>
              <a:t>districts.</a:t>
            </a:r>
          </a:p>
          <a:p>
            <a:pPr algn="just"/>
            <a:r>
              <a:rPr lang="it-IT" b="1" dirty="0" smtClean="0"/>
              <a:t>With the</a:t>
            </a:r>
            <a:r>
              <a:rPr lang="it-IT" dirty="0" smtClean="0"/>
              <a:t> rise of neo-</a:t>
            </a:r>
            <a:r>
              <a:rPr lang="it-IT" dirty="0" err="1" smtClean="0"/>
              <a:t>liberalism</a:t>
            </a:r>
            <a:r>
              <a:rPr lang="it-IT" dirty="0" smtClean="0"/>
              <a:t> and </a:t>
            </a:r>
            <a:r>
              <a:rPr lang="it-IT" b="1" dirty="0" smtClean="0"/>
              <a:t>return of </a:t>
            </a:r>
            <a:r>
              <a:rPr lang="it-IT" b="1" i="1" dirty="0" smtClean="0"/>
              <a:t>laissez-faire</a:t>
            </a:r>
            <a:r>
              <a:rPr lang="it-IT" dirty="0" smtClean="0"/>
              <a:t> </a:t>
            </a:r>
            <a:r>
              <a:rPr lang="it-IT" b="1" dirty="0" smtClean="0"/>
              <a:t>a problem of</a:t>
            </a:r>
            <a:r>
              <a:rPr lang="it-IT" dirty="0" smtClean="0"/>
              <a:t> deliberate </a:t>
            </a:r>
            <a:r>
              <a:rPr lang="it-IT" b="1" dirty="0" smtClean="0"/>
              <a:t>governance concerns the </a:t>
            </a:r>
            <a:r>
              <a:rPr lang="it-IT" b="1" dirty="0"/>
              <a:t>current </a:t>
            </a:r>
            <a:r>
              <a:rPr lang="it-IT" b="1" dirty="0" smtClean="0"/>
              <a:t>global financial capitalism</a:t>
            </a:r>
            <a:r>
              <a:rPr lang="it-IT" dirty="0" smtClean="0"/>
              <a:t>.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At present, its evolution is left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to the unbridled automatisms of the market,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 smtClean="0"/>
              <a:t>with</a:t>
            </a:r>
            <a:r>
              <a:rPr lang="it-IT" dirty="0" smtClean="0"/>
              <a:t> </a:t>
            </a:r>
            <a:r>
              <a:rPr lang="it-IT" b="1" dirty="0" smtClean="0"/>
              <a:t>the consequence</a:t>
            </a:r>
            <a:r>
              <a:rPr lang="it-IT" dirty="0" smtClean="0"/>
              <a:t> of </a:t>
            </a:r>
            <a:r>
              <a:rPr lang="it-IT" b="1" dirty="0" err="1" smtClean="0"/>
              <a:t>increasing</a:t>
            </a:r>
            <a:r>
              <a:rPr lang="it-IT" b="1" dirty="0" smtClean="0"/>
              <a:t> </a:t>
            </a:r>
            <a:r>
              <a:rPr lang="it-IT" b="1" dirty="0" err="1" smtClean="0"/>
              <a:t>inequalities</a:t>
            </a:r>
            <a:r>
              <a:rPr lang="it-IT" b="1" dirty="0" smtClean="0"/>
              <a:t> within and among places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situation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scope for a «</a:t>
            </a:r>
            <a:r>
              <a:rPr lang="it-IT" b="1" dirty="0" err="1" smtClean="0"/>
              <a:t>capitalism</a:t>
            </a:r>
            <a:r>
              <a:rPr lang="it-IT" b="1" dirty="0" smtClean="0"/>
              <a:t> with a human face</a:t>
            </a:r>
            <a:r>
              <a:rPr lang="it-IT" dirty="0" smtClean="0"/>
              <a:t>»  (</a:t>
            </a:r>
            <a:r>
              <a:rPr lang="it-IT" dirty="0" err="1" smtClean="0"/>
              <a:t>Becattini</a:t>
            </a:r>
            <a:r>
              <a:rPr lang="it-IT" dirty="0" smtClean="0"/>
              <a:t> 2009)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of MID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rediscovered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26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26876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MID </a:t>
            </a:r>
            <a:r>
              <a:rPr lang="it-IT" sz="3200" b="1" dirty="0" err="1" smtClean="0"/>
              <a:t>as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rediscovered</a:t>
            </a:r>
            <a:r>
              <a:rPr lang="it-IT" sz="3200" b="1" dirty="0" smtClean="0"/>
              <a:t> in </a:t>
            </a:r>
            <a:r>
              <a:rPr lang="it-IT" sz="3200" b="1" dirty="0" err="1" smtClean="0"/>
              <a:t>Italy</a:t>
            </a:r>
            <a:r>
              <a:rPr lang="it-IT" sz="3200" b="1" dirty="0" smtClean="0"/>
              <a:t> in the 1970s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4968552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Becattini</a:t>
            </a:r>
            <a:r>
              <a:rPr lang="it-IT" sz="2800" dirty="0" smtClean="0"/>
              <a:t> </a:t>
            </a:r>
            <a:r>
              <a:rPr lang="it-IT" sz="2800" dirty="0" err="1" smtClean="0"/>
              <a:t>defines</a:t>
            </a:r>
            <a:r>
              <a:rPr lang="it-IT" sz="2800" dirty="0" smtClean="0"/>
              <a:t> the </a:t>
            </a:r>
            <a:r>
              <a:rPr lang="it-IT" sz="2800" b="1" dirty="0" smtClean="0"/>
              <a:t>MID</a:t>
            </a:r>
            <a:r>
              <a:rPr lang="it-IT" sz="2800" dirty="0" smtClean="0"/>
              <a:t> «</a:t>
            </a:r>
            <a:r>
              <a:rPr lang="it-IT" sz="2800" dirty="0" err="1" smtClean="0"/>
              <a:t>as</a:t>
            </a:r>
            <a:r>
              <a:rPr lang="it-IT" sz="2800" dirty="0" smtClean="0"/>
              <a:t> a </a:t>
            </a:r>
            <a:r>
              <a:rPr lang="it-IT" sz="2800" b="1" dirty="0" smtClean="0"/>
              <a:t>socio-</a:t>
            </a:r>
            <a:r>
              <a:rPr lang="it-IT" sz="2800" b="1" dirty="0" err="1" smtClean="0"/>
              <a:t>territorial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entity</a:t>
            </a:r>
            <a:r>
              <a:rPr lang="it-IT" sz="2800" dirty="0" smtClean="0"/>
              <a:t> </a:t>
            </a:r>
            <a:r>
              <a:rPr lang="it-IT" sz="2800" dirty="0" err="1" smtClean="0"/>
              <a:t>which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b="1" dirty="0" err="1" smtClean="0"/>
              <a:t>characterised</a:t>
            </a:r>
            <a:r>
              <a:rPr lang="it-IT" sz="2800" dirty="0" smtClean="0"/>
              <a:t> </a:t>
            </a:r>
            <a:r>
              <a:rPr lang="it-IT" sz="2800" b="1" dirty="0" smtClean="0"/>
              <a:t>by</a:t>
            </a:r>
            <a:r>
              <a:rPr lang="it-IT" sz="2800" dirty="0" smtClean="0"/>
              <a:t> the </a:t>
            </a:r>
            <a:r>
              <a:rPr lang="it-IT" sz="2800" dirty="0" err="1" smtClean="0"/>
              <a:t>active</a:t>
            </a:r>
            <a:r>
              <a:rPr lang="it-IT" sz="2800" dirty="0" smtClean="0"/>
              <a:t> </a:t>
            </a:r>
            <a:r>
              <a:rPr lang="it-IT" sz="2800" dirty="0" err="1" smtClean="0"/>
              <a:t>presence</a:t>
            </a:r>
            <a:r>
              <a:rPr lang="it-IT" sz="2800" dirty="0" smtClean="0"/>
              <a:t> of </a:t>
            </a:r>
            <a:r>
              <a:rPr lang="it-IT" sz="2800" dirty="0" err="1" smtClean="0"/>
              <a:t>both</a:t>
            </a:r>
            <a:r>
              <a:rPr lang="it-IT" sz="2800" dirty="0" smtClean="0"/>
              <a:t> a </a:t>
            </a:r>
            <a:r>
              <a:rPr lang="it-IT" sz="2800" b="1" dirty="0" err="1" smtClean="0"/>
              <a:t>comunity</a:t>
            </a:r>
            <a:r>
              <a:rPr lang="it-IT" sz="2800" b="1" dirty="0" smtClean="0"/>
              <a:t> of </a:t>
            </a:r>
            <a:r>
              <a:rPr lang="it-IT" sz="2800" b="1" dirty="0" err="1" smtClean="0"/>
              <a:t>people</a:t>
            </a:r>
            <a:r>
              <a:rPr lang="it-IT" sz="2800" dirty="0" smtClean="0"/>
              <a:t> and a </a:t>
            </a:r>
            <a:r>
              <a:rPr lang="it-IT" sz="2800" b="1" dirty="0" err="1" smtClean="0"/>
              <a:t>population</a:t>
            </a:r>
            <a:r>
              <a:rPr lang="it-IT" sz="2800" b="1" dirty="0" smtClean="0"/>
              <a:t> of </a:t>
            </a:r>
            <a:r>
              <a:rPr lang="it-IT" sz="2800" b="1" dirty="0" err="1" smtClean="0"/>
              <a:t>firms</a:t>
            </a:r>
            <a:r>
              <a:rPr lang="it-IT" sz="2800" dirty="0" smtClean="0"/>
              <a:t> …In the </a:t>
            </a:r>
            <a:r>
              <a:rPr lang="it-IT" sz="2800" dirty="0" err="1" smtClean="0"/>
              <a:t>district</a:t>
            </a:r>
            <a:r>
              <a:rPr lang="it-IT" sz="2800" dirty="0" smtClean="0"/>
              <a:t>…community and </a:t>
            </a:r>
            <a:r>
              <a:rPr lang="it-IT" sz="2800" dirty="0" err="1" smtClean="0"/>
              <a:t>firms</a:t>
            </a:r>
            <a:r>
              <a:rPr lang="it-IT" sz="2800" dirty="0" smtClean="0"/>
              <a:t> </a:t>
            </a:r>
            <a:r>
              <a:rPr lang="it-IT" sz="2800" dirty="0" err="1" smtClean="0"/>
              <a:t>thend</a:t>
            </a:r>
            <a:r>
              <a:rPr lang="it-IT" sz="2800" dirty="0" smtClean="0"/>
              <a:t> to </a:t>
            </a:r>
            <a:r>
              <a:rPr lang="it-IT" sz="2800" b="1" dirty="0" smtClean="0"/>
              <a:t>merge</a:t>
            </a:r>
            <a:r>
              <a:rPr lang="it-IT" sz="2800" dirty="0" smtClean="0"/>
              <a:t>» .</a:t>
            </a:r>
          </a:p>
          <a:p>
            <a:pPr algn="just"/>
            <a:r>
              <a:rPr lang="it-IT" sz="2800" dirty="0" err="1" smtClean="0"/>
              <a:t>During</a:t>
            </a:r>
            <a:r>
              <a:rPr lang="it-IT" sz="2800" dirty="0" smtClean="0"/>
              <a:t> the </a:t>
            </a:r>
            <a:r>
              <a:rPr lang="it-IT" sz="2800" b="1" dirty="0" smtClean="0"/>
              <a:t>long</a:t>
            </a:r>
            <a:r>
              <a:rPr lang="it-IT" sz="2800" dirty="0" smtClean="0"/>
              <a:t> </a:t>
            </a:r>
            <a:r>
              <a:rPr lang="it-IT" sz="2800" b="1" dirty="0" err="1" smtClean="0"/>
              <a:t>research</a:t>
            </a:r>
            <a:r>
              <a:rPr lang="it-IT" sz="2800" dirty="0" smtClean="0"/>
              <a:t> </a:t>
            </a:r>
            <a:r>
              <a:rPr lang="it-IT" sz="2800" b="1" dirty="0" smtClean="0"/>
              <a:t>on</a:t>
            </a:r>
            <a:r>
              <a:rPr lang="it-IT" sz="2800" dirty="0" smtClean="0"/>
              <a:t> the </a:t>
            </a:r>
            <a:r>
              <a:rPr lang="it-IT" sz="2800" b="1" dirty="0" smtClean="0"/>
              <a:t>Prato</a:t>
            </a:r>
            <a:r>
              <a:rPr lang="it-IT" sz="2800" dirty="0" smtClean="0"/>
              <a:t> </a:t>
            </a:r>
            <a:r>
              <a:rPr lang="it-IT" sz="2800" dirty="0" err="1" smtClean="0"/>
              <a:t>district</a:t>
            </a:r>
            <a:r>
              <a:rPr lang="it-IT" sz="2800" dirty="0" smtClean="0"/>
              <a:t> </a:t>
            </a:r>
            <a:r>
              <a:rPr lang="it-IT" sz="2800" dirty="0" err="1" smtClean="0"/>
              <a:t>Becattini</a:t>
            </a:r>
            <a:r>
              <a:rPr lang="it-IT" sz="2800" dirty="0" smtClean="0"/>
              <a:t>  </a:t>
            </a:r>
            <a:r>
              <a:rPr lang="it-IT" sz="2800" dirty="0" err="1" smtClean="0"/>
              <a:t>reached</a:t>
            </a:r>
            <a:r>
              <a:rPr lang="it-IT" sz="2800" dirty="0" smtClean="0"/>
              <a:t> the </a:t>
            </a:r>
            <a:r>
              <a:rPr lang="it-IT" sz="2800" b="1" dirty="0" err="1" smtClean="0"/>
              <a:t>conclusion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, due to the </a:t>
            </a:r>
            <a:r>
              <a:rPr lang="it-IT" sz="2800" b="1" dirty="0" err="1" smtClean="0"/>
              <a:t>complexity</a:t>
            </a:r>
            <a:r>
              <a:rPr lang="it-IT" sz="2800" dirty="0" smtClean="0"/>
              <a:t> and </a:t>
            </a:r>
            <a:r>
              <a:rPr lang="it-IT" sz="2800" dirty="0" err="1" smtClean="0"/>
              <a:t>continuous</a:t>
            </a:r>
            <a:r>
              <a:rPr lang="it-IT" sz="2800" dirty="0" smtClean="0"/>
              <a:t> </a:t>
            </a:r>
            <a:r>
              <a:rPr lang="it-IT" sz="2800" b="1" dirty="0" err="1" smtClean="0"/>
              <a:t>change</a:t>
            </a:r>
            <a:r>
              <a:rPr lang="it-IT" sz="2800" b="1" dirty="0" smtClean="0"/>
              <a:t>,</a:t>
            </a:r>
            <a:r>
              <a:rPr lang="it-IT" sz="2800" dirty="0" smtClean="0"/>
              <a:t> </a:t>
            </a:r>
            <a:r>
              <a:rPr lang="it-IT" sz="2800" b="1" dirty="0" err="1" smtClean="0"/>
              <a:t>districts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should</a:t>
            </a:r>
            <a:r>
              <a:rPr lang="it-IT" sz="2800" b="1" dirty="0" smtClean="0"/>
              <a:t> be </a:t>
            </a:r>
            <a:r>
              <a:rPr lang="it-IT" sz="2800" b="1" dirty="0" err="1" smtClean="0"/>
              <a:t>studied</a:t>
            </a:r>
            <a:r>
              <a:rPr lang="it-IT" sz="2800" dirty="0" smtClean="0"/>
              <a:t> </a:t>
            </a:r>
            <a:r>
              <a:rPr lang="it-IT" sz="2800" b="1" dirty="0" err="1" smtClean="0"/>
              <a:t>decomposing</a:t>
            </a:r>
            <a:r>
              <a:rPr lang="it-IT" sz="2800" dirty="0" smtClean="0"/>
              <a:t> the </a:t>
            </a:r>
            <a:r>
              <a:rPr lang="it-IT" sz="2800" b="1" dirty="0" err="1" smtClean="0"/>
              <a:t>analysis</a:t>
            </a:r>
            <a:r>
              <a:rPr lang="it-IT" sz="2800" dirty="0" smtClean="0"/>
              <a:t> in </a:t>
            </a:r>
            <a:r>
              <a:rPr lang="it-IT" sz="2800" b="1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b="1" dirty="0" err="1" smtClean="0"/>
              <a:t>evolutionary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processes</a:t>
            </a:r>
            <a:r>
              <a:rPr lang="it-IT" sz="2800" dirty="0" smtClean="0"/>
              <a:t>, </a:t>
            </a:r>
            <a:r>
              <a:rPr lang="it-IT" sz="2800" dirty="0" err="1" smtClean="0"/>
              <a:t>which</a:t>
            </a:r>
            <a:r>
              <a:rPr lang="it-IT" sz="2800" dirty="0" smtClean="0"/>
              <a:t> </a:t>
            </a:r>
            <a:r>
              <a:rPr lang="it-IT" sz="2800" dirty="0" err="1" smtClean="0"/>
              <a:t>when</a:t>
            </a:r>
            <a:r>
              <a:rPr lang="it-IT" sz="2800" dirty="0" smtClean="0"/>
              <a:t> </a:t>
            </a:r>
            <a:r>
              <a:rPr lang="it-IT" sz="2800" dirty="0" err="1" smtClean="0"/>
              <a:t>they</a:t>
            </a:r>
            <a:r>
              <a:rPr lang="it-IT" sz="2800" dirty="0" smtClean="0"/>
              <a:t> </a:t>
            </a:r>
            <a:r>
              <a:rPr lang="it-IT" sz="2800" dirty="0" err="1" smtClean="0"/>
              <a:t>develop</a:t>
            </a:r>
            <a:r>
              <a:rPr lang="it-IT" sz="2800" dirty="0" smtClean="0"/>
              <a:t> </a:t>
            </a:r>
            <a:r>
              <a:rPr lang="it-IT" sz="2800" dirty="0" err="1" smtClean="0"/>
              <a:t>coherently</a:t>
            </a:r>
            <a:r>
              <a:rPr lang="it-IT" sz="2800" dirty="0" smtClean="0"/>
              <a:t> with </a:t>
            </a:r>
            <a:r>
              <a:rPr lang="it-IT" sz="2800" dirty="0" err="1" smtClean="0"/>
              <a:t>one</a:t>
            </a:r>
            <a:r>
              <a:rPr lang="it-IT" sz="2800" dirty="0" smtClean="0"/>
              <a:t> </a:t>
            </a:r>
            <a:r>
              <a:rPr lang="it-IT" sz="2800" dirty="0" err="1" smtClean="0"/>
              <a:t>anather</a:t>
            </a:r>
            <a:r>
              <a:rPr lang="it-IT" sz="2800" dirty="0" smtClean="0"/>
              <a:t> </a:t>
            </a:r>
            <a:r>
              <a:rPr lang="it-IT" sz="2800" dirty="0" err="1" smtClean="0"/>
              <a:t>allow</a:t>
            </a:r>
            <a:r>
              <a:rPr lang="it-IT" sz="2800" dirty="0" smtClean="0"/>
              <a:t> </a:t>
            </a:r>
            <a:r>
              <a:rPr lang="it-IT" sz="2800" dirty="0" err="1" smtClean="0"/>
              <a:t>reproduction</a:t>
            </a:r>
            <a:r>
              <a:rPr lang="it-IT" sz="2800" dirty="0" smtClean="0"/>
              <a:t> to </a:t>
            </a:r>
            <a:r>
              <a:rPr lang="it-IT" sz="2800" dirty="0" err="1" smtClean="0"/>
              <a:t>adapt</a:t>
            </a:r>
            <a:r>
              <a:rPr lang="it-IT" sz="2800" dirty="0" smtClean="0"/>
              <a:t> to the </a:t>
            </a:r>
            <a:r>
              <a:rPr lang="it-IT" sz="2800" dirty="0" err="1" smtClean="0"/>
              <a:t>external</a:t>
            </a:r>
            <a:r>
              <a:rPr lang="it-IT" sz="2800" dirty="0" smtClean="0"/>
              <a:t> </a:t>
            </a:r>
            <a:r>
              <a:rPr lang="it-IT" sz="2800" dirty="0" err="1" smtClean="0"/>
              <a:t>changes</a:t>
            </a:r>
            <a:r>
              <a:rPr lang="it-IT" sz="2800" dirty="0" smtClean="0"/>
              <a:t>. 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30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MID </a:t>
            </a:r>
            <a:r>
              <a:rPr lang="it-IT" sz="3200" b="1" dirty="0" err="1" smtClean="0"/>
              <a:t>main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evolutionary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processes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713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1. The </a:t>
            </a:r>
            <a:r>
              <a:rPr lang="it-IT" b="1" dirty="0" err="1" smtClean="0"/>
              <a:t>process</a:t>
            </a:r>
            <a:r>
              <a:rPr lang="it-IT" b="1" dirty="0" smtClean="0"/>
              <a:t> of </a:t>
            </a:r>
            <a:r>
              <a:rPr lang="it-IT" b="1" dirty="0" err="1" smtClean="0"/>
              <a:t>division</a:t>
            </a:r>
            <a:r>
              <a:rPr lang="it-IT" b="1" dirty="0" smtClean="0"/>
              <a:t> of </a:t>
            </a:r>
            <a:r>
              <a:rPr lang="it-IT" b="1" dirty="0" err="1" smtClean="0"/>
              <a:t>labour</a:t>
            </a:r>
            <a:r>
              <a:rPr lang="it-IT" b="1" dirty="0" smtClean="0"/>
              <a:t> </a:t>
            </a:r>
            <a:r>
              <a:rPr lang="it-IT" b="1" dirty="0" err="1" smtClean="0"/>
              <a:t>among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 T</a:t>
            </a:r>
            <a:r>
              <a:rPr lang="it-IT" dirty="0" smtClean="0"/>
              <a:t>he </a:t>
            </a:r>
            <a:r>
              <a:rPr lang="it-IT" b="1" dirty="0" smtClean="0"/>
              <a:t>multiplication</a:t>
            </a:r>
            <a:r>
              <a:rPr lang="it-IT" dirty="0" smtClean="0"/>
              <a:t> of </a:t>
            </a:r>
            <a:r>
              <a:rPr lang="it-IT" b="1" dirty="0" smtClean="0"/>
              <a:t>specialised firms</a:t>
            </a:r>
            <a:r>
              <a:rPr lang="it-IT" dirty="0" smtClean="0"/>
              <a:t> in each  phase and function (phase-firms &amp; final-firms) of the localised industry. </a:t>
            </a:r>
            <a:r>
              <a:rPr lang="it-IT" b="1" dirty="0" smtClean="0"/>
              <a:t>The</a:t>
            </a:r>
            <a:r>
              <a:rPr lang="it-IT" dirty="0" smtClean="0"/>
              <a:t> </a:t>
            </a:r>
            <a:r>
              <a:rPr lang="it-IT" b="1" dirty="0" err="1" smtClean="0"/>
              <a:t>larger</a:t>
            </a:r>
            <a:r>
              <a:rPr lang="it-IT" b="1" dirty="0" smtClean="0"/>
              <a:t> the </a:t>
            </a:r>
            <a:r>
              <a:rPr lang="it-IT" b="1" dirty="0" err="1" smtClean="0"/>
              <a:t>number</a:t>
            </a:r>
            <a:r>
              <a:rPr lang="it-IT" b="1" dirty="0" smtClean="0"/>
              <a:t> of </a:t>
            </a:r>
            <a:r>
              <a:rPr lang="it-IT" b="1" dirty="0" err="1" smtClean="0"/>
              <a:t>specialised</a:t>
            </a:r>
            <a:r>
              <a:rPr lang="it-IT" b="1" dirty="0" smtClean="0"/>
              <a:t> </a:t>
            </a:r>
            <a:r>
              <a:rPr lang="it-IT" b="1" dirty="0" err="1" smtClean="0"/>
              <a:t>firms</a:t>
            </a:r>
            <a:r>
              <a:rPr lang="it-IT" b="1" dirty="0" smtClean="0"/>
              <a:t> &amp; new </a:t>
            </a:r>
            <a:r>
              <a:rPr lang="it-IT" b="1" dirty="0" err="1" smtClean="0"/>
              <a:t>entrants</a:t>
            </a:r>
            <a:r>
              <a:rPr lang="it-IT" b="1" dirty="0" smtClean="0"/>
              <a:t> the more </a:t>
            </a:r>
            <a:r>
              <a:rPr lang="it-IT" b="1" dirty="0" err="1" smtClean="0"/>
              <a:t>efficient</a:t>
            </a:r>
            <a:r>
              <a:rPr lang="it-IT" b="1" dirty="0" smtClean="0"/>
              <a:t> &amp; innovative </a:t>
            </a:r>
            <a:r>
              <a:rPr lang="it-IT" b="1" dirty="0" err="1" smtClean="0"/>
              <a:t>is</a:t>
            </a:r>
            <a:r>
              <a:rPr lang="it-IT" b="1" dirty="0" smtClean="0"/>
              <a:t> the </a:t>
            </a:r>
            <a:r>
              <a:rPr lang="it-IT" b="1" dirty="0" err="1" smtClean="0"/>
              <a:t>district</a:t>
            </a:r>
            <a:r>
              <a:rPr lang="it-IT" b="1" dirty="0" smtClean="0"/>
              <a:t>. </a:t>
            </a:r>
          </a:p>
          <a:p>
            <a:pPr marL="0" indent="0" algn="just">
              <a:buNone/>
            </a:pPr>
            <a:r>
              <a:rPr lang="it-IT" b="1" dirty="0" err="1" smtClean="0"/>
              <a:t>This</a:t>
            </a:r>
            <a:r>
              <a:rPr lang="it-IT" b="1" dirty="0" smtClean="0"/>
              <a:t> </a:t>
            </a:r>
            <a:r>
              <a:rPr lang="it-IT" b="1" dirty="0" err="1" smtClean="0"/>
              <a:t>process</a:t>
            </a:r>
            <a:r>
              <a:rPr lang="it-IT" dirty="0" smtClean="0"/>
              <a:t> </a:t>
            </a:r>
            <a:r>
              <a:rPr lang="it-IT" b="1" dirty="0" err="1" smtClean="0"/>
              <a:t>dipends</a:t>
            </a:r>
            <a:r>
              <a:rPr lang="it-IT" dirty="0" smtClean="0"/>
              <a:t> </a:t>
            </a:r>
            <a:r>
              <a:rPr lang="it-IT" b="1" dirty="0" smtClean="0"/>
              <a:t>on</a:t>
            </a:r>
            <a:r>
              <a:rPr lang="it-IT" dirty="0" smtClean="0"/>
              <a:t> </a:t>
            </a:r>
            <a:r>
              <a:rPr lang="it-IT" b="1" dirty="0" err="1" smtClean="0"/>
              <a:t>technology</a:t>
            </a:r>
            <a:r>
              <a:rPr lang="it-IT" b="1" dirty="0" smtClean="0"/>
              <a:t> and market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: </a:t>
            </a:r>
            <a:r>
              <a:rPr lang="it-IT" dirty="0" err="1" smtClean="0"/>
              <a:t>d</a:t>
            </a:r>
            <a:r>
              <a:rPr lang="it-IT" b="1" dirty="0" err="1" smtClean="0"/>
              <a:t>ecomposability</a:t>
            </a:r>
            <a:r>
              <a:rPr lang="it-IT" dirty="0" smtClean="0"/>
              <a:t> of </a:t>
            </a:r>
            <a:r>
              <a:rPr lang="it-IT" b="1" dirty="0" err="1" smtClean="0"/>
              <a:t>technology</a:t>
            </a:r>
            <a:r>
              <a:rPr lang="it-IT" dirty="0" smtClean="0"/>
              <a:t> and, </a:t>
            </a:r>
            <a:r>
              <a:rPr lang="it-IT" dirty="0" err="1" smtClean="0"/>
              <a:t>above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, the </a:t>
            </a:r>
            <a:r>
              <a:rPr lang="it-IT" b="1" dirty="0" err="1" smtClean="0"/>
              <a:t>extent</a:t>
            </a:r>
            <a:r>
              <a:rPr lang="it-IT" dirty="0" smtClean="0"/>
              <a:t> of </a:t>
            </a:r>
            <a:r>
              <a:rPr lang="it-IT" b="1" dirty="0" err="1" smtClean="0"/>
              <a:t>demand</a:t>
            </a:r>
            <a:r>
              <a:rPr lang="it-IT" dirty="0" smtClean="0"/>
              <a:t> for the </a:t>
            </a:r>
            <a:r>
              <a:rPr lang="it-IT" dirty="0" err="1" smtClean="0"/>
              <a:t>district’s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r>
              <a:rPr lang="it-IT" dirty="0" smtClean="0"/>
              <a:t>. </a:t>
            </a:r>
            <a:r>
              <a:rPr lang="it-IT" dirty="0" err="1" smtClean="0"/>
              <a:t>Hence</a:t>
            </a:r>
            <a:r>
              <a:rPr lang="it-IT" dirty="0" smtClean="0"/>
              <a:t> the </a:t>
            </a:r>
            <a:r>
              <a:rPr lang="it-IT" dirty="0" err="1" smtClean="0"/>
              <a:t>importance</a:t>
            </a:r>
            <a:r>
              <a:rPr lang="it-IT" dirty="0" smtClean="0"/>
              <a:t> for the </a:t>
            </a:r>
            <a:r>
              <a:rPr lang="it-IT" dirty="0" err="1" smtClean="0"/>
              <a:t>district</a:t>
            </a:r>
            <a:r>
              <a:rPr lang="it-IT" dirty="0" smtClean="0"/>
              <a:t> to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stable</a:t>
            </a:r>
            <a:r>
              <a:rPr lang="it-IT" dirty="0" smtClean="0"/>
              <a:t> </a:t>
            </a:r>
            <a:r>
              <a:rPr lang="it-IT" dirty="0" err="1" smtClean="0"/>
              <a:t>connections</a:t>
            </a:r>
            <a:r>
              <a:rPr lang="it-IT" dirty="0" smtClean="0"/>
              <a:t> with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r>
              <a:rPr lang="it-IT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767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/>
              <a:t>2. The </a:t>
            </a:r>
            <a:r>
              <a:rPr lang="it-IT" sz="3200" b="1" dirty="0" err="1" smtClean="0"/>
              <a:t>process</a:t>
            </a:r>
            <a:r>
              <a:rPr lang="it-IT" sz="3200" b="1" dirty="0" smtClean="0"/>
              <a:t> of </a:t>
            </a:r>
            <a:r>
              <a:rPr lang="it-IT" sz="3200" b="1" dirty="0" err="1" smtClean="0"/>
              <a:t>flexible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integration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Integration of the </a:t>
            </a:r>
            <a:r>
              <a:rPr lang="it-IT" dirty="0" err="1" smtClean="0"/>
              <a:t>division</a:t>
            </a:r>
            <a:r>
              <a:rPr lang="it-IT" dirty="0" smtClean="0"/>
              <a:t> of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firms</a:t>
            </a:r>
            <a:r>
              <a:rPr lang="it-IT" dirty="0" smtClean="0"/>
              <a:t> in MID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achieved</a:t>
            </a:r>
            <a:r>
              <a:rPr lang="it-IT" dirty="0" smtClean="0"/>
              <a:t> by a </a:t>
            </a:r>
            <a:r>
              <a:rPr lang="it-IT" dirty="0" err="1" smtClean="0"/>
              <a:t>complex</a:t>
            </a:r>
            <a:r>
              <a:rPr lang="it-IT" dirty="0" smtClean="0"/>
              <a:t> web of </a:t>
            </a:r>
            <a:r>
              <a:rPr lang="it-IT" b="1" dirty="0" smtClean="0"/>
              <a:t>market relations</a:t>
            </a:r>
            <a:r>
              <a:rPr lang="it-IT" dirty="0" smtClean="0"/>
              <a:t> </a:t>
            </a:r>
            <a:r>
              <a:rPr lang="it-IT" dirty="0" err="1" smtClean="0"/>
              <a:t>interlinked</a:t>
            </a:r>
            <a:r>
              <a:rPr lang="it-IT" dirty="0" smtClean="0"/>
              <a:t> with socio-</a:t>
            </a:r>
            <a:r>
              <a:rPr lang="it-IT" dirty="0" err="1" smtClean="0"/>
              <a:t>institutional</a:t>
            </a:r>
            <a:r>
              <a:rPr lang="it-IT" dirty="0" smtClean="0"/>
              <a:t> relations (</a:t>
            </a:r>
            <a:r>
              <a:rPr lang="it-IT" b="1" dirty="0" smtClean="0"/>
              <a:t>community code</a:t>
            </a:r>
            <a:r>
              <a:rPr lang="it-IT" dirty="0" smtClean="0"/>
              <a:t> of </a:t>
            </a:r>
            <a:r>
              <a:rPr lang="it-IT" dirty="0" err="1" smtClean="0"/>
              <a:t>conduct</a:t>
            </a:r>
            <a:r>
              <a:rPr lang="it-IT" dirty="0" smtClean="0"/>
              <a:t>) </a:t>
            </a:r>
            <a:r>
              <a:rPr lang="it-IT" b="1" dirty="0" err="1" smtClean="0"/>
              <a:t>which</a:t>
            </a:r>
            <a:r>
              <a:rPr lang="it-IT" b="1" dirty="0" smtClean="0"/>
              <a:t> </a:t>
            </a:r>
            <a:r>
              <a:rPr lang="it-IT" b="1" dirty="0" err="1" smtClean="0"/>
              <a:t>produces</a:t>
            </a:r>
            <a:r>
              <a:rPr lang="it-IT" dirty="0" smtClean="0"/>
              <a:t> a </a:t>
            </a:r>
            <a:r>
              <a:rPr lang="it-IT" b="1" dirty="0" smtClean="0"/>
              <a:t>balance</a:t>
            </a:r>
            <a:r>
              <a:rPr lang="it-IT" dirty="0" smtClean="0"/>
              <a:t> of </a:t>
            </a:r>
            <a:r>
              <a:rPr lang="it-IT" b="1" dirty="0" err="1" smtClean="0"/>
              <a:t>competiton</a:t>
            </a:r>
            <a:r>
              <a:rPr lang="it-IT" dirty="0" smtClean="0"/>
              <a:t> and </a:t>
            </a:r>
            <a:r>
              <a:rPr lang="it-IT" b="1" dirty="0" err="1" smtClean="0"/>
              <a:t>cooperation</a:t>
            </a:r>
            <a:r>
              <a:rPr lang="it-IT" dirty="0" smtClean="0"/>
              <a:t> on the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r>
              <a:rPr lang="it-IT" dirty="0" smtClean="0"/>
              <a:t>: ‘</a:t>
            </a:r>
            <a:r>
              <a:rPr lang="it-IT" b="1" dirty="0" smtClean="0"/>
              <a:t>community market</a:t>
            </a:r>
            <a:r>
              <a:rPr lang="it-IT" dirty="0" smtClean="0"/>
              <a:t>’.</a:t>
            </a:r>
          </a:p>
          <a:p>
            <a:pPr algn="just"/>
            <a:r>
              <a:rPr lang="it-IT" dirty="0" smtClean="0"/>
              <a:t>The </a:t>
            </a:r>
            <a:r>
              <a:rPr lang="it-IT" b="1" dirty="0" err="1" smtClean="0"/>
              <a:t>repeated</a:t>
            </a:r>
            <a:r>
              <a:rPr lang="it-IT" b="1" dirty="0" smtClean="0"/>
              <a:t> </a:t>
            </a:r>
            <a:r>
              <a:rPr lang="it-IT" b="1" dirty="0" err="1" smtClean="0"/>
              <a:t>interaction</a:t>
            </a:r>
            <a:r>
              <a:rPr lang="it-IT" b="1" dirty="0" smtClean="0"/>
              <a:t> </a:t>
            </a:r>
            <a:r>
              <a:rPr lang="it-IT" b="1" dirty="0" err="1" smtClean="0"/>
              <a:t>among</a:t>
            </a:r>
            <a:r>
              <a:rPr lang="it-IT" b="1" dirty="0" smtClean="0"/>
              <a:t> </a:t>
            </a:r>
            <a:r>
              <a:rPr lang="it-IT" b="1" dirty="0" err="1" smtClean="0"/>
              <a:t>complementary</a:t>
            </a:r>
            <a:r>
              <a:rPr lang="it-IT" dirty="0" smtClean="0"/>
              <a:t> </a:t>
            </a:r>
            <a:r>
              <a:rPr lang="it-IT" b="1" dirty="0" err="1" smtClean="0"/>
              <a:t>firms</a:t>
            </a:r>
            <a:r>
              <a:rPr lang="it-IT" b="1" dirty="0" smtClean="0"/>
              <a:t> </a:t>
            </a:r>
            <a:r>
              <a:rPr lang="it-IT" b="1" dirty="0" err="1" smtClean="0"/>
              <a:t>gives</a:t>
            </a:r>
            <a:r>
              <a:rPr lang="it-IT" b="1" dirty="0" smtClean="0"/>
              <a:t> rise to</a:t>
            </a:r>
            <a:r>
              <a:rPr lang="it-IT" dirty="0" smtClean="0"/>
              <a:t> ‘</a:t>
            </a:r>
            <a:r>
              <a:rPr lang="it-IT" b="1" dirty="0" smtClean="0"/>
              <a:t>open teams of </a:t>
            </a:r>
            <a:r>
              <a:rPr lang="it-IT" b="1" dirty="0" err="1" smtClean="0"/>
              <a:t>firms</a:t>
            </a:r>
            <a:r>
              <a:rPr lang="it-IT" dirty="0" smtClean="0"/>
              <a:t>’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business </a:t>
            </a:r>
            <a:r>
              <a:rPr lang="it-IT" b="1" dirty="0" smtClean="0"/>
              <a:t>relations</a:t>
            </a:r>
            <a:r>
              <a:rPr lang="it-IT" dirty="0" smtClean="0"/>
              <a:t> are </a:t>
            </a:r>
            <a:r>
              <a:rPr lang="it-IT" b="1" dirty="0" smtClean="0"/>
              <a:t> more </a:t>
            </a:r>
            <a:r>
              <a:rPr lang="it-IT" b="1" dirty="0" err="1" smtClean="0"/>
              <a:t>stable</a:t>
            </a:r>
            <a:r>
              <a:rPr lang="it-IT" b="1" dirty="0" smtClean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frequent</a:t>
            </a:r>
            <a:r>
              <a:rPr lang="it-IT" dirty="0" smtClean="0"/>
              <a:t> and </a:t>
            </a:r>
            <a:r>
              <a:rPr lang="it-IT" b="1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closer</a:t>
            </a:r>
            <a:r>
              <a:rPr lang="it-IT" dirty="0" smtClean="0"/>
              <a:t> and </a:t>
            </a:r>
            <a:r>
              <a:rPr lang="it-IT" b="1" dirty="0" smtClean="0"/>
              <a:t>more </a:t>
            </a:r>
            <a:r>
              <a:rPr lang="it-IT" b="1" dirty="0" err="1" smtClean="0"/>
              <a:t>organized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038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3. The </a:t>
            </a:r>
            <a:r>
              <a:rPr lang="it-IT" sz="3200" b="1" dirty="0" err="1" smtClean="0"/>
              <a:t>process</a:t>
            </a:r>
            <a:r>
              <a:rPr lang="it-IT" sz="3200" b="1" dirty="0" smtClean="0"/>
              <a:t> of </a:t>
            </a:r>
            <a:r>
              <a:rPr lang="it-IT" sz="3200" b="1" dirty="0" err="1" smtClean="0"/>
              <a:t>integration</a:t>
            </a:r>
            <a:r>
              <a:rPr lang="it-IT" sz="3200" b="1" dirty="0" smtClean="0"/>
              <a:t> of </a:t>
            </a:r>
            <a:r>
              <a:rPr lang="it-IT" sz="3200" b="1" dirty="0" err="1" smtClean="0"/>
              <a:t>contextual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knowledge</a:t>
            </a:r>
            <a:r>
              <a:rPr lang="it-IT" sz="3200" b="1" dirty="0" smtClean="0"/>
              <a:t> with </a:t>
            </a:r>
            <a:r>
              <a:rPr lang="it-IT" sz="3200" b="1" dirty="0" err="1" smtClean="0"/>
              <a:t>external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knowledge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Because of the interaction among many  specialised firms the </a:t>
            </a:r>
            <a:r>
              <a:rPr lang="it-IT" b="1" dirty="0" smtClean="0"/>
              <a:t>MID  is an environment rich</a:t>
            </a:r>
            <a:r>
              <a:rPr lang="it-IT" dirty="0" smtClean="0"/>
              <a:t> </a:t>
            </a:r>
            <a:r>
              <a:rPr lang="it-IT" b="1" dirty="0" smtClean="0"/>
              <a:t>in</a:t>
            </a:r>
            <a:r>
              <a:rPr lang="it-IT" dirty="0" smtClean="0"/>
              <a:t> </a:t>
            </a:r>
            <a:r>
              <a:rPr lang="it-IT" b="1" dirty="0" smtClean="0"/>
              <a:t>contextual</a:t>
            </a:r>
            <a:r>
              <a:rPr lang="it-IT" dirty="0" smtClean="0"/>
              <a:t> (</a:t>
            </a:r>
            <a:r>
              <a:rPr lang="it-IT" dirty="0" err="1" smtClean="0"/>
              <a:t>tacit</a:t>
            </a:r>
            <a:r>
              <a:rPr lang="it-IT" dirty="0" smtClean="0"/>
              <a:t> </a:t>
            </a:r>
            <a:r>
              <a:rPr lang="it-IT" dirty="0" err="1" smtClean="0"/>
              <a:t>collective</a:t>
            </a:r>
            <a:r>
              <a:rPr lang="it-IT" dirty="0" smtClean="0"/>
              <a:t>) </a:t>
            </a:r>
            <a:r>
              <a:rPr lang="it-IT" b="1" dirty="0" smtClean="0"/>
              <a:t>knowledge </a:t>
            </a:r>
            <a:r>
              <a:rPr lang="it-IT" dirty="0" smtClean="0"/>
              <a:t>which circulates among the different actors: ‘</a:t>
            </a:r>
            <a:r>
              <a:rPr lang="it-IT" b="1" dirty="0" smtClean="0"/>
              <a:t>industrial atmosphere</a:t>
            </a:r>
            <a:r>
              <a:rPr lang="it-IT" dirty="0" smtClean="0"/>
              <a:t>’. </a:t>
            </a:r>
            <a:endParaRPr lang="it-IT" dirty="0"/>
          </a:p>
          <a:p>
            <a:pPr algn="just"/>
            <a:r>
              <a:rPr lang="it-IT" dirty="0" smtClean="0"/>
              <a:t>To reproduce the competitive advantage over time,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the </a:t>
            </a:r>
            <a:r>
              <a:rPr lang="it-IT" b="1" dirty="0" smtClean="0"/>
              <a:t>contextual knowledge</a:t>
            </a:r>
            <a:r>
              <a:rPr lang="it-IT" dirty="0" smtClean="0"/>
              <a:t> must be continuously </a:t>
            </a:r>
            <a:r>
              <a:rPr lang="it-IT" b="1" dirty="0" smtClean="0"/>
              <a:t>integrated with new codified knowledge circulating in global networks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7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0967"/>
            <a:ext cx="9144000" cy="1340768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4. The </a:t>
            </a:r>
            <a:r>
              <a:rPr lang="it-IT" sz="3200" b="1" dirty="0" err="1" smtClean="0"/>
              <a:t>process</a:t>
            </a:r>
            <a:r>
              <a:rPr lang="it-IT" sz="3200" b="1" dirty="0" smtClean="0"/>
              <a:t> of deliberate </a:t>
            </a:r>
            <a:r>
              <a:rPr lang="it-IT" sz="3200" b="1" dirty="0" err="1" smtClean="0"/>
              <a:t>institutional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governance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023021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The a.m. evolutionary processes are mostly </a:t>
            </a:r>
            <a:r>
              <a:rPr lang="it-IT" b="1" dirty="0" smtClean="0"/>
              <a:t>semi-automatic</a:t>
            </a:r>
            <a:r>
              <a:rPr lang="it-IT" dirty="0" smtClean="0"/>
              <a:t>. However,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for reproduction of MID</a:t>
            </a:r>
            <a:r>
              <a:rPr lang="it-IT" dirty="0" smtClean="0"/>
              <a:t> as a viable system it is necessary to </a:t>
            </a:r>
            <a:r>
              <a:rPr lang="it-IT" b="1" dirty="0" smtClean="0"/>
              <a:t>reproduce</a:t>
            </a:r>
            <a:r>
              <a:rPr lang="it-IT" dirty="0" smtClean="0"/>
              <a:t> </a:t>
            </a:r>
            <a:r>
              <a:rPr lang="it-IT" b="1" dirty="0" smtClean="0"/>
              <a:t>cooperation</a:t>
            </a:r>
            <a:r>
              <a:rPr lang="it-IT" dirty="0" smtClean="0"/>
              <a:t> among agents in </a:t>
            </a:r>
            <a:r>
              <a:rPr lang="it-IT" b="1" dirty="0" smtClean="0"/>
              <a:t>local markets</a:t>
            </a:r>
            <a:r>
              <a:rPr lang="it-IT" dirty="0" smtClean="0"/>
              <a:t>, so that </a:t>
            </a:r>
            <a:r>
              <a:rPr lang="it-IT" b="1" dirty="0" smtClean="0"/>
              <a:t>competition</a:t>
            </a:r>
            <a:r>
              <a:rPr lang="it-IT" dirty="0" smtClean="0"/>
              <a:t> will be channelled towards </a:t>
            </a:r>
            <a:r>
              <a:rPr lang="it-IT" b="1" dirty="0" smtClean="0"/>
              <a:t>innovation</a:t>
            </a:r>
            <a:r>
              <a:rPr lang="it-IT" dirty="0" smtClean="0"/>
              <a:t>  and </a:t>
            </a:r>
            <a:r>
              <a:rPr lang="it-IT" b="1" dirty="0" smtClean="0"/>
              <a:t>progress</a:t>
            </a:r>
            <a:r>
              <a:rPr lang="it-IT" dirty="0" smtClean="0"/>
              <a:t> instead of destructive price competition.</a:t>
            </a:r>
          </a:p>
          <a:p>
            <a:pPr algn="just"/>
            <a:r>
              <a:rPr lang="it-IT" b="1" dirty="0" smtClean="0"/>
              <a:t>Deliberate</a:t>
            </a:r>
            <a:r>
              <a:rPr lang="it-IT" dirty="0" smtClean="0"/>
              <a:t> </a:t>
            </a:r>
            <a:r>
              <a:rPr lang="it-IT" b="1" dirty="0" smtClean="0"/>
              <a:t>institutional governance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is  needed not only when MID has </a:t>
            </a:r>
            <a:r>
              <a:rPr lang="it-IT" b="1" dirty="0" smtClean="0"/>
              <a:t>to face radical changes</a:t>
            </a:r>
            <a:r>
              <a:rPr lang="it-IT" dirty="0" smtClean="0"/>
              <a:t>, but also for </a:t>
            </a:r>
            <a:r>
              <a:rPr lang="it-IT" b="1" dirty="0" smtClean="0"/>
              <a:t>normal</a:t>
            </a:r>
            <a:r>
              <a:rPr lang="it-IT" dirty="0" smtClean="0"/>
              <a:t> </a:t>
            </a:r>
            <a:r>
              <a:rPr lang="it-IT" b="1" dirty="0" smtClean="0"/>
              <a:t>reproduction</a:t>
            </a:r>
            <a:r>
              <a:rPr lang="it-IT" dirty="0" smtClean="0"/>
              <a:t>: ex. is the </a:t>
            </a:r>
            <a:r>
              <a:rPr lang="it-IT" b="1" dirty="0" smtClean="0"/>
              <a:t>collective bargaining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 the weaving </a:t>
            </a:r>
            <a:r>
              <a:rPr lang="it-IT" b="1" dirty="0" smtClean="0"/>
              <a:t>subcontracting ‘rates</a:t>
            </a:r>
            <a:r>
              <a:rPr lang="it-IT" dirty="0" smtClean="0"/>
              <a:t>’ in the Prato from 1958-1997.(</a:t>
            </a:r>
            <a:r>
              <a:rPr lang="it-IT" i="1" dirty="0" err="1" smtClean="0"/>
              <a:t>conflict</a:t>
            </a:r>
            <a:r>
              <a:rPr lang="it-IT" i="1" dirty="0" smtClean="0"/>
              <a:t> management </a:t>
            </a:r>
            <a:r>
              <a:rPr lang="it-IT" i="1" dirty="0" err="1" smtClean="0"/>
              <a:t>both</a:t>
            </a:r>
            <a:r>
              <a:rPr lang="it-IT" i="1" dirty="0" smtClean="0"/>
              <a:t> </a:t>
            </a:r>
            <a:r>
              <a:rPr lang="it-IT" i="1" dirty="0" err="1" smtClean="0"/>
              <a:t>reactive</a:t>
            </a:r>
            <a:r>
              <a:rPr lang="it-IT" i="1" dirty="0" smtClean="0"/>
              <a:t> &amp; </a:t>
            </a:r>
            <a:r>
              <a:rPr lang="it-IT" i="1" dirty="0" err="1" smtClean="0"/>
              <a:t>anticipatory</a:t>
            </a:r>
            <a:r>
              <a:rPr lang="it-IT" i="1" dirty="0" smtClean="0"/>
              <a:t>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008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228998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Process</a:t>
            </a:r>
            <a:r>
              <a:rPr lang="it-IT" sz="3200" b="1" dirty="0" smtClean="0"/>
              <a:t> of deliberate </a:t>
            </a:r>
            <a:r>
              <a:rPr lang="it-IT" sz="3200" b="1" dirty="0" err="1" smtClean="0"/>
              <a:t>institutional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governce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064896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Deliberate institutional </a:t>
            </a:r>
            <a:r>
              <a:rPr lang="it-IT" b="1" dirty="0"/>
              <a:t>governance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/>
              <a:t>is necessary to ensure coherence between the evolution of the  productive and social </a:t>
            </a:r>
            <a:r>
              <a:rPr lang="it-IT" dirty="0" err="1" smtClean="0"/>
              <a:t>system</a:t>
            </a:r>
            <a:r>
              <a:rPr lang="it-IT" dirty="0" smtClean="0"/>
              <a:t>: to solve </a:t>
            </a:r>
            <a:r>
              <a:rPr lang="it-IT" b="1" dirty="0" err="1" smtClean="0"/>
              <a:t>conflicts</a:t>
            </a:r>
            <a:r>
              <a:rPr lang="it-IT" dirty="0"/>
              <a:t> </a:t>
            </a:r>
            <a:r>
              <a:rPr lang="it-IT" dirty="0" smtClean="0"/>
              <a:t>&amp; </a:t>
            </a:r>
            <a:r>
              <a:rPr lang="it-IT" b="1" dirty="0" err="1" smtClean="0"/>
              <a:t>provide</a:t>
            </a:r>
            <a:r>
              <a:rPr lang="it-IT" dirty="0" smtClean="0"/>
              <a:t> </a:t>
            </a:r>
            <a:r>
              <a:rPr lang="it-IT" b="1" dirty="0" err="1" smtClean="0"/>
              <a:t>collective</a:t>
            </a:r>
            <a:r>
              <a:rPr lang="it-IT" b="1" dirty="0" smtClean="0"/>
              <a:t> </a:t>
            </a:r>
            <a:r>
              <a:rPr lang="it-IT" b="1" dirty="0" err="1" smtClean="0"/>
              <a:t>goods</a:t>
            </a:r>
            <a:r>
              <a:rPr lang="it-IT" dirty="0" smtClean="0"/>
              <a:t> such as </a:t>
            </a:r>
            <a:r>
              <a:rPr lang="it-IT" b="1" dirty="0" smtClean="0"/>
              <a:t>training</a:t>
            </a:r>
            <a:r>
              <a:rPr lang="it-IT" dirty="0" smtClean="0"/>
              <a:t>, </a:t>
            </a:r>
            <a:r>
              <a:rPr lang="it-IT" b="1" dirty="0" smtClean="0"/>
              <a:t>access to</a:t>
            </a:r>
            <a:r>
              <a:rPr lang="it-IT" dirty="0" smtClean="0"/>
              <a:t> </a:t>
            </a:r>
            <a:r>
              <a:rPr lang="it-IT" b="1" dirty="0" smtClean="0"/>
              <a:t>credit &amp; new codified knowledge</a:t>
            </a:r>
            <a:r>
              <a:rPr lang="it-IT" dirty="0" smtClean="0"/>
              <a:t>, </a:t>
            </a:r>
            <a:r>
              <a:rPr lang="it-IT" b="1" dirty="0" smtClean="0"/>
              <a:t>quality control</a:t>
            </a:r>
            <a:r>
              <a:rPr lang="it-IT" dirty="0" smtClean="0"/>
              <a:t>…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institutions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 in deliberate </a:t>
            </a:r>
            <a:r>
              <a:rPr lang="it-IT" dirty="0" err="1" smtClean="0"/>
              <a:t>governance</a:t>
            </a:r>
            <a:r>
              <a:rPr lang="it-IT" dirty="0" smtClean="0"/>
              <a:t> are  the </a:t>
            </a:r>
            <a:r>
              <a:rPr lang="it-IT" b="1" dirty="0" err="1" smtClean="0"/>
              <a:t>trade</a:t>
            </a:r>
            <a:r>
              <a:rPr lang="it-IT" b="1" dirty="0" smtClean="0"/>
              <a:t> </a:t>
            </a:r>
            <a:r>
              <a:rPr lang="it-IT" b="1" dirty="0" err="1" smtClean="0"/>
              <a:t>associations</a:t>
            </a:r>
            <a:r>
              <a:rPr lang="it-IT" dirty="0" smtClean="0"/>
              <a:t>, </a:t>
            </a:r>
            <a:r>
              <a:rPr lang="it-IT" b="1" dirty="0" err="1" smtClean="0"/>
              <a:t>trade-union</a:t>
            </a:r>
            <a:r>
              <a:rPr lang="it-IT" dirty="0" err="1" smtClean="0"/>
              <a:t>s</a:t>
            </a:r>
            <a:r>
              <a:rPr lang="it-IT" dirty="0" smtClean="0"/>
              <a:t>, </a:t>
            </a:r>
            <a:r>
              <a:rPr lang="it-IT" b="1" dirty="0" err="1" smtClean="0"/>
              <a:t>local</a:t>
            </a:r>
            <a:r>
              <a:rPr lang="it-IT" b="1" dirty="0" smtClean="0"/>
              <a:t> </a:t>
            </a:r>
            <a:r>
              <a:rPr lang="it-IT" b="1" dirty="0" err="1" smtClean="0"/>
              <a:t>banks</a:t>
            </a:r>
            <a:r>
              <a:rPr lang="it-IT" b="1" dirty="0" smtClean="0"/>
              <a:t>,</a:t>
            </a:r>
            <a:r>
              <a:rPr lang="it-IT" dirty="0" smtClean="0"/>
              <a:t> </a:t>
            </a:r>
            <a:r>
              <a:rPr lang="it-IT" b="1" dirty="0" err="1" smtClean="0"/>
              <a:t>local</a:t>
            </a:r>
            <a:r>
              <a:rPr lang="it-IT" b="1" dirty="0" smtClean="0"/>
              <a:t> </a:t>
            </a:r>
            <a:r>
              <a:rPr lang="it-IT" b="1" dirty="0" err="1" smtClean="0"/>
              <a:t>governments</a:t>
            </a:r>
            <a:r>
              <a:rPr lang="it-IT" b="1" dirty="0" smtClean="0"/>
              <a:t> &amp; </a:t>
            </a:r>
            <a:r>
              <a:rPr lang="it-IT" b="1" dirty="0" err="1" smtClean="0"/>
              <a:t>other</a:t>
            </a:r>
            <a:r>
              <a:rPr lang="it-IT" b="1" dirty="0" smtClean="0"/>
              <a:t> </a:t>
            </a:r>
            <a:r>
              <a:rPr lang="it-IT" b="1" dirty="0" err="1" smtClean="0"/>
              <a:t>specific</a:t>
            </a:r>
            <a:r>
              <a:rPr lang="it-IT" b="1" dirty="0" smtClean="0"/>
              <a:t> </a:t>
            </a:r>
            <a:r>
              <a:rPr lang="it-IT" b="1" dirty="0" err="1" smtClean="0"/>
              <a:t>institutions</a:t>
            </a:r>
            <a:r>
              <a:rPr lang="it-IT" b="1" dirty="0" smtClean="0"/>
              <a:t>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218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0985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Changes</a:t>
            </a:r>
            <a:r>
              <a:rPr lang="it-IT" sz="3200" b="1" dirty="0" smtClean="0"/>
              <a:t> in the </a:t>
            </a:r>
            <a:r>
              <a:rPr lang="it-IT" sz="3200" b="1" dirty="0" err="1" smtClean="0"/>
              <a:t>external</a:t>
            </a:r>
            <a:r>
              <a:rPr lang="it-IT" sz="3200" b="1" dirty="0" smtClean="0"/>
              <a:t> market &amp; </a:t>
            </a:r>
            <a:r>
              <a:rPr lang="it-IT" sz="3200" b="1" dirty="0" err="1" smtClean="0"/>
              <a:t>institutional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context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Globalisation</a:t>
            </a:r>
            <a:r>
              <a:rPr lang="it-IT" dirty="0" smtClean="0"/>
              <a:t> and the international fragmentation of production (</a:t>
            </a:r>
            <a:r>
              <a:rPr lang="it-IT" b="1" dirty="0" smtClean="0"/>
              <a:t>Global Value Chain</a:t>
            </a:r>
            <a:r>
              <a:rPr lang="it-IT" dirty="0" smtClean="0"/>
              <a:t>) as a result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liberalization</a:t>
            </a:r>
            <a:r>
              <a:rPr lang="it-IT" dirty="0" smtClean="0"/>
              <a:t> of trade and finance and the </a:t>
            </a:r>
            <a:r>
              <a:rPr lang="it-IT" b="1" dirty="0" smtClean="0"/>
              <a:t>ICT revolution</a:t>
            </a:r>
          </a:p>
          <a:p>
            <a:pPr algn="just"/>
            <a:r>
              <a:rPr lang="it-IT" b="1" dirty="0" err="1" smtClean="0"/>
              <a:t>Fierce</a:t>
            </a:r>
            <a:r>
              <a:rPr lang="it-IT" dirty="0" smtClean="0"/>
              <a:t> </a:t>
            </a:r>
            <a:r>
              <a:rPr lang="it-IT" b="1" dirty="0" err="1" smtClean="0"/>
              <a:t>competition</a:t>
            </a:r>
            <a:r>
              <a:rPr lang="it-IT" dirty="0" smtClean="0"/>
              <a:t> from </a:t>
            </a:r>
            <a:r>
              <a:rPr lang="it-IT" dirty="0" err="1" smtClean="0"/>
              <a:t>goods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in the </a:t>
            </a:r>
            <a:r>
              <a:rPr lang="it-IT" b="1" dirty="0" smtClean="0"/>
              <a:t>new </a:t>
            </a:r>
            <a:r>
              <a:rPr lang="it-IT" b="1" dirty="0" err="1"/>
              <a:t>i</a:t>
            </a:r>
            <a:r>
              <a:rPr lang="it-IT" b="1" dirty="0" err="1" smtClean="0"/>
              <a:t>ndustrializing</a:t>
            </a:r>
            <a:r>
              <a:rPr lang="it-IT" b="1" dirty="0" smtClean="0"/>
              <a:t> </a:t>
            </a:r>
            <a:r>
              <a:rPr lang="it-IT" b="1" dirty="0" err="1" smtClean="0"/>
              <a:t>countries</a:t>
            </a:r>
            <a:r>
              <a:rPr lang="it-IT" dirty="0" smtClean="0"/>
              <a:t> with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labour</a:t>
            </a:r>
            <a:r>
              <a:rPr lang="it-IT" dirty="0" smtClean="0"/>
              <a:t> </a:t>
            </a:r>
            <a:r>
              <a:rPr lang="it-IT" dirty="0" err="1" smtClean="0"/>
              <a:t>costs:China</a:t>
            </a:r>
            <a:endParaRPr lang="it-IT" dirty="0"/>
          </a:p>
          <a:p>
            <a:pPr algn="just"/>
            <a:r>
              <a:rPr lang="it-IT" b="1" dirty="0" err="1" smtClean="0"/>
              <a:t>Concentration</a:t>
            </a:r>
            <a:r>
              <a:rPr lang="it-IT" b="1" dirty="0" smtClean="0"/>
              <a:t> of </a:t>
            </a:r>
            <a:r>
              <a:rPr lang="it-IT" b="1" dirty="0" err="1" smtClean="0"/>
              <a:t>distribution</a:t>
            </a:r>
            <a:r>
              <a:rPr lang="it-IT" dirty="0" smtClean="0"/>
              <a:t> </a:t>
            </a:r>
          </a:p>
          <a:p>
            <a:pPr algn="just"/>
            <a:r>
              <a:rPr lang="it-IT" dirty="0" smtClean="0"/>
              <a:t>Introduction of the Euro and </a:t>
            </a:r>
            <a:r>
              <a:rPr lang="it-IT" b="1" dirty="0" smtClean="0"/>
              <a:t>formation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of</a:t>
            </a:r>
            <a:r>
              <a:rPr lang="it-IT" dirty="0" smtClean="0"/>
              <a:t> the </a:t>
            </a:r>
            <a:r>
              <a:rPr lang="it-IT" b="1" dirty="0" smtClean="0"/>
              <a:t>European Union</a:t>
            </a:r>
            <a:r>
              <a:rPr lang="it-IT" dirty="0" smtClean="0"/>
              <a:t> </a:t>
            </a:r>
            <a:r>
              <a:rPr lang="it-IT" b="1" dirty="0" smtClean="0"/>
              <a:t>in a manner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that</a:t>
            </a:r>
            <a:r>
              <a:rPr lang="it-IT" dirty="0" smtClean="0"/>
              <a:t> </a:t>
            </a:r>
            <a:r>
              <a:rPr lang="it-IT" b="1" dirty="0" smtClean="0"/>
              <a:t>deprived the States of the power</a:t>
            </a:r>
            <a:r>
              <a:rPr lang="it-IT" dirty="0" smtClean="0"/>
              <a:t> </a:t>
            </a:r>
            <a:r>
              <a:rPr lang="it-IT" b="1" dirty="0" smtClean="0"/>
              <a:t>to implement policies</a:t>
            </a:r>
            <a:r>
              <a:rPr lang="it-IT" dirty="0" smtClean="0"/>
              <a:t> </a:t>
            </a:r>
            <a:r>
              <a:rPr lang="it-IT" b="1" dirty="0" smtClean="0"/>
              <a:t>for a</a:t>
            </a:r>
            <a:r>
              <a:rPr lang="it-IT" dirty="0" smtClean="0"/>
              <a:t> more</a:t>
            </a:r>
            <a:r>
              <a:rPr lang="it-IT" b="1" dirty="0" smtClean="0"/>
              <a:t> </a:t>
            </a:r>
            <a:r>
              <a:rPr lang="it-IT" b="1" dirty="0" err="1" smtClean="0"/>
              <a:t>equitable</a:t>
            </a:r>
            <a:r>
              <a:rPr lang="it-IT" b="1" dirty="0" smtClean="0"/>
              <a:t> economic development</a:t>
            </a:r>
            <a:r>
              <a:rPr lang="it-IT" dirty="0" smtClean="0"/>
              <a:t> without creating EU institutions for such 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function: the result was </a:t>
            </a:r>
            <a:r>
              <a:rPr lang="it-IT" b="1" dirty="0" smtClean="0"/>
              <a:t>low growth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b="1" dirty="0" smtClean="0"/>
              <a:t>austerity</a:t>
            </a:r>
            <a:r>
              <a:rPr lang="it-IT" dirty="0" smtClean="0"/>
              <a:t> and a loss of confidence in the EU project.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6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2641</Words>
  <Application>Microsoft Office PowerPoint</Application>
  <PresentationFormat>Presentazione su schermo (4:3)</PresentationFormat>
  <Paragraphs>96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40 years Cambridge Journal of Economics Conference Cambridge,  12-13 July 2016 </vt:lpstr>
      <vt:lpstr>Outline</vt:lpstr>
      <vt:lpstr>MID as rediscovered in Italy in the 1970s</vt:lpstr>
      <vt:lpstr>MID main evolutionary processes</vt:lpstr>
      <vt:lpstr>2. The process of flexible integration</vt:lpstr>
      <vt:lpstr>3. The process of integration of contextual knowledge with external knowledge </vt:lpstr>
      <vt:lpstr>4. The process of deliberate institutional governance</vt:lpstr>
      <vt:lpstr>Process of deliberate institutional governce</vt:lpstr>
      <vt:lpstr>Changes in the external market &amp; institutional context</vt:lpstr>
      <vt:lpstr>Main changes in the Italian industrial districts: - in the productive system</vt:lpstr>
      <vt:lpstr>Main firms’ reaction strategies to address global pressure</vt:lpstr>
      <vt:lpstr>Presentazione standard di PowerPoint</vt:lpstr>
      <vt:lpstr>Immigrant labour and subcontracting</vt:lpstr>
      <vt:lpstr>   3. Functional upgrading</vt:lpstr>
      <vt:lpstr>Emergence of business groups &amp; medium-sized  enterprises</vt:lpstr>
      <vt:lpstr>Main changes in the Italian industrial districts: - in the society and institutions</vt:lpstr>
      <vt:lpstr>Presentazione standard di PowerPoint</vt:lpstr>
      <vt:lpstr>Industrial districts in the Italian economy today</vt:lpstr>
      <vt:lpstr>Can MID adapt to the global economy?</vt:lpstr>
      <vt:lpstr>Presentazione standard di PowerPoint</vt:lpstr>
      <vt:lpstr>2. The new flexible integration</vt:lpstr>
      <vt:lpstr>Presentazione standard di PowerPoint</vt:lpstr>
      <vt:lpstr>Presentazione standard di PowerPoint</vt:lpstr>
      <vt:lpstr>3. The new integration of external knowledge</vt:lpstr>
      <vt:lpstr>Presentazione standard di PowerPoint</vt:lpstr>
      <vt:lpstr>Presentazione standard di PowerPoint</vt:lpstr>
      <vt:lpstr>4. Deliberate local governance  and globalization</vt:lpstr>
      <vt:lpstr>National &amp; supranational policies and local development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years Cambridge Journal of Economics Conference Cambridge,  12-13 July 2016</dc:title>
  <dc:creator>Gabi Dei Ottati</dc:creator>
  <cp:lastModifiedBy>Gabi Dei Ottati</cp:lastModifiedBy>
  <cp:revision>365</cp:revision>
  <cp:lastPrinted>2016-07-06T10:07:50Z</cp:lastPrinted>
  <dcterms:created xsi:type="dcterms:W3CDTF">2016-06-26T07:49:09Z</dcterms:created>
  <dcterms:modified xsi:type="dcterms:W3CDTF">2016-07-10T15:27:51Z</dcterms:modified>
</cp:coreProperties>
</file>