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01" r:id="rId2"/>
    <p:sldId id="1217" r:id="rId3"/>
    <p:sldId id="1219" r:id="rId4"/>
    <p:sldId id="1218" r:id="rId5"/>
    <p:sldId id="1220" r:id="rId6"/>
    <p:sldId id="1221" r:id="rId7"/>
    <p:sldId id="1232" r:id="rId8"/>
    <p:sldId id="1233" r:id="rId9"/>
    <p:sldId id="1198" r:id="rId10"/>
    <p:sldId id="1222" r:id="rId11"/>
    <p:sldId id="1234" r:id="rId12"/>
    <p:sldId id="1223" r:id="rId13"/>
    <p:sldId id="1224" r:id="rId14"/>
    <p:sldId id="1235" r:id="rId15"/>
    <p:sldId id="1225" r:id="rId16"/>
    <p:sldId id="1226" r:id="rId17"/>
    <p:sldId id="1213" r:id="rId18"/>
    <p:sldId id="1236" r:id="rId19"/>
    <p:sldId id="1216" r:id="rId20"/>
  </p:sldIdLst>
  <p:sldSz cx="9144000" cy="6858000" type="screen4x3"/>
  <p:notesSz cx="7086600" cy="93726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7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 NASSIF" initials="AN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Estilo Escuro 1 - Ênfase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9" d="100"/>
          <a:sy n="99" d="100"/>
        </p:scale>
        <p:origin x="1542" y="78"/>
      </p:cViewPr>
      <p:guideLst>
        <p:guide orient="horz" pos="2160"/>
        <p:guide pos="33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_t1zelsu\Dropbox\Documentos\BERLIM%202019%20STAGNATION%20IN%20BRAZIL%20(1)\PLANILHA%20DA%20LUCILENE%20Groningen_Rodrik_dados%20(1)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_t1zelsu\Dropbox\Documentos\STRUCTURAL%20CHANGE%20AND%20ECO%20DYNAMICS%20PRODUCTIVITY\FIGURE%203%20CARMEM%20FEIJ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'tx real juros ao ano IPCA ac 12'!$M$1</c:f>
              <c:strCache>
                <c:ptCount val="1"/>
                <c:pt idx="0">
                  <c:v>Real Effective Exchange Rate Index (1994 =100)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ysClr val="windowText" lastClr="000000"/>
                </a:solidFill>
                <a:prstDash val="sysDot"/>
              </a:ln>
              <a:effectLst/>
            </c:spPr>
            <c:trendlineType val="poly"/>
            <c:order val="2"/>
            <c:dispRSqr val="0"/>
            <c:dispEq val="0"/>
          </c:trendline>
          <c:cat>
            <c:numRef>
              <c:f>'tx real juros ao ano IPCA ac 12'!$K$2:$K$240</c:f>
              <c:numCache>
                <c:formatCode>[$-409]mmm\-yy;@</c:formatCode>
                <c:ptCount val="239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  <c:pt idx="212">
                  <c:v>42614</c:v>
                </c:pt>
                <c:pt idx="213">
                  <c:v>42644</c:v>
                </c:pt>
                <c:pt idx="214">
                  <c:v>42675</c:v>
                </c:pt>
                <c:pt idx="215">
                  <c:v>42705</c:v>
                </c:pt>
                <c:pt idx="216">
                  <c:v>42736</c:v>
                </c:pt>
                <c:pt idx="217">
                  <c:v>42767</c:v>
                </c:pt>
                <c:pt idx="218">
                  <c:v>42795</c:v>
                </c:pt>
                <c:pt idx="219">
                  <c:v>42826</c:v>
                </c:pt>
                <c:pt idx="220">
                  <c:v>42856</c:v>
                </c:pt>
                <c:pt idx="221">
                  <c:v>42887</c:v>
                </c:pt>
                <c:pt idx="222">
                  <c:v>42917</c:v>
                </c:pt>
                <c:pt idx="223">
                  <c:v>42948</c:v>
                </c:pt>
                <c:pt idx="224">
                  <c:v>42979</c:v>
                </c:pt>
                <c:pt idx="225">
                  <c:v>43009</c:v>
                </c:pt>
                <c:pt idx="226">
                  <c:v>43040</c:v>
                </c:pt>
                <c:pt idx="227">
                  <c:v>43070</c:v>
                </c:pt>
                <c:pt idx="228">
                  <c:v>43101</c:v>
                </c:pt>
                <c:pt idx="229">
                  <c:v>43132</c:v>
                </c:pt>
                <c:pt idx="230">
                  <c:v>43160</c:v>
                </c:pt>
                <c:pt idx="231">
                  <c:v>43191</c:v>
                </c:pt>
                <c:pt idx="232">
                  <c:v>43221</c:v>
                </c:pt>
                <c:pt idx="233">
                  <c:v>43252</c:v>
                </c:pt>
                <c:pt idx="234">
                  <c:v>43282</c:v>
                </c:pt>
                <c:pt idx="235">
                  <c:v>43313</c:v>
                </c:pt>
                <c:pt idx="236">
                  <c:v>43344</c:v>
                </c:pt>
                <c:pt idx="237">
                  <c:v>43374</c:v>
                </c:pt>
                <c:pt idx="238">
                  <c:v>43405</c:v>
                </c:pt>
              </c:numCache>
            </c:numRef>
          </c:cat>
          <c:val>
            <c:numRef>
              <c:f>'tx real juros ao ano IPCA ac 12'!$M$2:$M$240</c:f>
              <c:numCache>
                <c:formatCode>General</c:formatCode>
                <c:ptCount val="239"/>
                <c:pt idx="0">
                  <c:v>93.04</c:v>
                </c:pt>
                <c:pt idx="1">
                  <c:v>115.55</c:v>
                </c:pt>
                <c:pt idx="2">
                  <c:v>112.06</c:v>
                </c:pt>
                <c:pt idx="3">
                  <c:v>99.7</c:v>
                </c:pt>
                <c:pt idx="4">
                  <c:v>98.35</c:v>
                </c:pt>
                <c:pt idx="5">
                  <c:v>102.06</c:v>
                </c:pt>
                <c:pt idx="6">
                  <c:v>102.97</c:v>
                </c:pt>
                <c:pt idx="7">
                  <c:v>108.5</c:v>
                </c:pt>
                <c:pt idx="8">
                  <c:v>109.72</c:v>
                </c:pt>
                <c:pt idx="9">
                  <c:v>113.32</c:v>
                </c:pt>
                <c:pt idx="10">
                  <c:v>108.98</c:v>
                </c:pt>
                <c:pt idx="11">
                  <c:v>102.78</c:v>
                </c:pt>
                <c:pt idx="12">
                  <c:v>100.16999999999999</c:v>
                </c:pt>
                <c:pt idx="13">
                  <c:v>97.34</c:v>
                </c:pt>
                <c:pt idx="14">
                  <c:v>95.28</c:v>
                </c:pt>
                <c:pt idx="15">
                  <c:v>96.02</c:v>
                </c:pt>
                <c:pt idx="16">
                  <c:v>97.52</c:v>
                </c:pt>
                <c:pt idx="17">
                  <c:v>98.440000000000026</c:v>
                </c:pt>
                <c:pt idx="18">
                  <c:v>95.77</c:v>
                </c:pt>
                <c:pt idx="19">
                  <c:v>93.460000000000022</c:v>
                </c:pt>
                <c:pt idx="20">
                  <c:v>94.05</c:v>
                </c:pt>
                <c:pt idx="21">
                  <c:v>95.61</c:v>
                </c:pt>
                <c:pt idx="22">
                  <c:v>99.08</c:v>
                </c:pt>
                <c:pt idx="23">
                  <c:v>101.06</c:v>
                </c:pt>
                <c:pt idx="24">
                  <c:v>100.36</c:v>
                </c:pt>
                <c:pt idx="25">
                  <c:v>105.96000000000002</c:v>
                </c:pt>
                <c:pt idx="26">
                  <c:v>109.46000000000002</c:v>
                </c:pt>
                <c:pt idx="27">
                  <c:v>114.16999999999999</c:v>
                </c:pt>
                <c:pt idx="28">
                  <c:v>119.14</c:v>
                </c:pt>
                <c:pt idx="29">
                  <c:v>121.73</c:v>
                </c:pt>
                <c:pt idx="30">
                  <c:v>124.71000000000002</c:v>
                </c:pt>
                <c:pt idx="31">
                  <c:v>128.03</c:v>
                </c:pt>
                <c:pt idx="32">
                  <c:v>136.35000000000042</c:v>
                </c:pt>
                <c:pt idx="33">
                  <c:v>137.79</c:v>
                </c:pt>
                <c:pt idx="34">
                  <c:v>126.16</c:v>
                </c:pt>
                <c:pt idx="35">
                  <c:v>116.85</c:v>
                </c:pt>
                <c:pt idx="36">
                  <c:v>111.75</c:v>
                </c:pt>
                <c:pt idx="37">
                  <c:v>111.03</c:v>
                </c:pt>
                <c:pt idx="38">
                  <c:v>106.76</c:v>
                </c:pt>
                <c:pt idx="39">
                  <c:v>105.39</c:v>
                </c:pt>
                <c:pt idx="40">
                  <c:v>112.89</c:v>
                </c:pt>
                <c:pt idx="41">
                  <c:v>124.7</c:v>
                </c:pt>
                <c:pt idx="42">
                  <c:v>136.62</c:v>
                </c:pt>
                <c:pt idx="43">
                  <c:v>142.66999999999999</c:v>
                </c:pt>
                <c:pt idx="44">
                  <c:v>152.25</c:v>
                </c:pt>
                <c:pt idx="45">
                  <c:v>171.03</c:v>
                </c:pt>
                <c:pt idx="46">
                  <c:v>158.26</c:v>
                </c:pt>
                <c:pt idx="47">
                  <c:v>158.69999999999999</c:v>
                </c:pt>
                <c:pt idx="48">
                  <c:v>149.36000000000001</c:v>
                </c:pt>
                <c:pt idx="49">
                  <c:v>160.19</c:v>
                </c:pt>
                <c:pt idx="50">
                  <c:v>152.85000000000042</c:v>
                </c:pt>
                <c:pt idx="51">
                  <c:v>138.13999999999999</c:v>
                </c:pt>
                <c:pt idx="52">
                  <c:v>133.03</c:v>
                </c:pt>
                <c:pt idx="53">
                  <c:v>130.28</c:v>
                </c:pt>
                <c:pt idx="54">
                  <c:v>129.19999999999999</c:v>
                </c:pt>
                <c:pt idx="55">
                  <c:v>132.84</c:v>
                </c:pt>
                <c:pt idx="56">
                  <c:v>129.62</c:v>
                </c:pt>
                <c:pt idx="57">
                  <c:v>129.03</c:v>
                </c:pt>
                <c:pt idx="58">
                  <c:v>130.76</c:v>
                </c:pt>
                <c:pt idx="59">
                  <c:v>133.07</c:v>
                </c:pt>
                <c:pt idx="60">
                  <c:v>130.93</c:v>
                </c:pt>
                <c:pt idx="61">
                  <c:v>137.72999999999999</c:v>
                </c:pt>
                <c:pt idx="62">
                  <c:v>135.51</c:v>
                </c:pt>
                <c:pt idx="63">
                  <c:v>135.1</c:v>
                </c:pt>
                <c:pt idx="64">
                  <c:v>142.57</c:v>
                </c:pt>
                <c:pt idx="65">
                  <c:v>144.1</c:v>
                </c:pt>
                <c:pt idx="66">
                  <c:v>139.4</c:v>
                </c:pt>
                <c:pt idx="67">
                  <c:v>136.65</c:v>
                </c:pt>
                <c:pt idx="68">
                  <c:v>131.58000000000001</c:v>
                </c:pt>
                <c:pt idx="69">
                  <c:v>130.98000000000027</c:v>
                </c:pt>
                <c:pt idx="70">
                  <c:v>129.05000000000001</c:v>
                </c:pt>
                <c:pt idx="71">
                  <c:v>126.88</c:v>
                </c:pt>
                <c:pt idx="72">
                  <c:v>124.02</c:v>
                </c:pt>
                <c:pt idx="73">
                  <c:v>120.05</c:v>
                </c:pt>
                <c:pt idx="74">
                  <c:v>125.3</c:v>
                </c:pt>
                <c:pt idx="75">
                  <c:v>118.26</c:v>
                </c:pt>
                <c:pt idx="76">
                  <c:v>111.64</c:v>
                </c:pt>
                <c:pt idx="77">
                  <c:v>108.35</c:v>
                </c:pt>
                <c:pt idx="78">
                  <c:v>106.38</c:v>
                </c:pt>
                <c:pt idx="79">
                  <c:v>106.82</c:v>
                </c:pt>
                <c:pt idx="80">
                  <c:v>104.03</c:v>
                </c:pt>
                <c:pt idx="81">
                  <c:v>100.88</c:v>
                </c:pt>
                <c:pt idx="82">
                  <c:v>97.210000000000022</c:v>
                </c:pt>
                <c:pt idx="83">
                  <c:v>100.9</c:v>
                </c:pt>
                <c:pt idx="84">
                  <c:v>100.67999999999998</c:v>
                </c:pt>
                <c:pt idx="85">
                  <c:v>95.440000000000026</c:v>
                </c:pt>
                <c:pt idx="86">
                  <c:v>95.29</c:v>
                </c:pt>
                <c:pt idx="87">
                  <c:v>95.14</c:v>
                </c:pt>
                <c:pt idx="88">
                  <c:v>99.31</c:v>
                </c:pt>
                <c:pt idx="89">
                  <c:v>102.35</c:v>
                </c:pt>
                <c:pt idx="90">
                  <c:v>100.11999999999999</c:v>
                </c:pt>
                <c:pt idx="91">
                  <c:v>99.2</c:v>
                </c:pt>
                <c:pt idx="92">
                  <c:v>99.14</c:v>
                </c:pt>
                <c:pt idx="93">
                  <c:v>97.72</c:v>
                </c:pt>
                <c:pt idx="94">
                  <c:v>98.61999999999999</c:v>
                </c:pt>
                <c:pt idx="95">
                  <c:v>99.29</c:v>
                </c:pt>
                <c:pt idx="96">
                  <c:v>97.85</c:v>
                </c:pt>
                <c:pt idx="97">
                  <c:v>95.85</c:v>
                </c:pt>
                <c:pt idx="98">
                  <c:v>96.14</c:v>
                </c:pt>
                <c:pt idx="99">
                  <c:v>94.59</c:v>
                </c:pt>
                <c:pt idx="100">
                  <c:v>92.5</c:v>
                </c:pt>
                <c:pt idx="101">
                  <c:v>90.11999999999999</c:v>
                </c:pt>
                <c:pt idx="102">
                  <c:v>88.84</c:v>
                </c:pt>
                <c:pt idx="103">
                  <c:v>92.25</c:v>
                </c:pt>
                <c:pt idx="104">
                  <c:v>89.92</c:v>
                </c:pt>
                <c:pt idx="105">
                  <c:v>86.169999999999987</c:v>
                </c:pt>
                <c:pt idx="106">
                  <c:v>86.19</c:v>
                </c:pt>
                <c:pt idx="107">
                  <c:v>86.66</c:v>
                </c:pt>
                <c:pt idx="108">
                  <c:v>86.19</c:v>
                </c:pt>
                <c:pt idx="109">
                  <c:v>85.36</c:v>
                </c:pt>
                <c:pt idx="110">
                  <c:v>86.32</c:v>
                </c:pt>
                <c:pt idx="111">
                  <c:v>85.97</c:v>
                </c:pt>
                <c:pt idx="112">
                  <c:v>84.11999999999999</c:v>
                </c:pt>
                <c:pt idx="113">
                  <c:v>82.11</c:v>
                </c:pt>
                <c:pt idx="114">
                  <c:v>81.06</c:v>
                </c:pt>
                <c:pt idx="115">
                  <c:v>80.55</c:v>
                </c:pt>
                <c:pt idx="116">
                  <c:v>87.61</c:v>
                </c:pt>
                <c:pt idx="117">
                  <c:v>100.24000000000002</c:v>
                </c:pt>
                <c:pt idx="118">
                  <c:v>100.66</c:v>
                </c:pt>
                <c:pt idx="119">
                  <c:v>107.19</c:v>
                </c:pt>
                <c:pt idx="120">
                  <c:v>101.33</c:v>
                </c:pt>
                <c:pt idx="121">
                  <c:v>99.54</c:v>
                </c:pt>
                <c:pt idx="122">
                  <c:v>97.4</c:v>
                </c:pt>
                <c:pt idx="123">
                  <c:v>95.38</c:v>
                </c:pt>
                <c:pt idx="124">
                  <c:v>89.910000000000025</c:v>
                </c:pt>
                <c:pt idx="125">
                  <c:v>87.38</c:v>
                </c:pt>
                <c:pt idx="126">
                  <c:v>86.38</c:v>
                </c:pt>
                <c:pt idx="127">
                  <c:v>82.86</c:v>
                </c:pt>
                <c:pt idx="128">
                  <c:v>82.13</c:v>
                </c:pt>
                <c:pt idx="129">
                  <c:v>79.149999999999991</c:v>
                </c:pt>
                <c:pt idx="130">
                  <c:v>79.27</c:v>
                </c:pt>
                <c:pt idx="131">
                  <c:v>79.86999999999999</c:v>
                </c:pt>
                <c:pt idx="132">
                  <c:v>79.59</c:v>
                </c:pt>
                <c:pt idx="133">
                  <c:v>81.53</c:v>
                </c:pt>
                <c:pt idx="134">
                  <c:v>78.75</c:v>
                </c:pt>
                <c:pt idx="135">
                  <c:v>77.179999999999978</c:v>
                </c:pt>
                <c:pt idx="136">
                  <c:v>77.66</c:v>
                </c:pt>
                <c:pt idx="137">
                  <c:v>76.400000000000006</c:v>
                </c:pt>
                <c:pt idx="138">
                  <c:v>76.440000000000026</c:v>
                </c:pt>
                <c:pt idx="139">
                  <c:v>76.819999999999993</c:v>
                </c:pt>
                <c:pt idx="140">
                  <c:v>75.569999999999993</c:v>
                </c:pt>
                <c:pt idx="141">
                  <c:v>75.179999999999978</c:v>
                </c:pt>
                <c:pt idx="142">
                  <c:v>75.740000000000023</c:v>
                </c:pt>
                <c:pt idx="143">
                  <c:v>73.740000000000023</c:v>
                </c:pt>
                <c:pt idx="144">
                  <c:v>73.19</c:v>
                </c:pt>
                <c:pt idx="145">
                  <c:v>74.669999999999987</c:v>
                </c:pt>
                <c:pt idx="146">
                  <c:v>74.77</c:v>
                </c:pt>
                <c:pt idx="147">
                  <c:v>72.210000000000022</c:v>
                </c:pt>
                <c:pt idx="148">
                  <c:v>73.42</c:v>
                </c:pt>
                <c:pt idx="149">
                  <c:v>72.38</c:v>
                </c:pt>
                <c:pt idx="150">
                  <c:v>71.760000000000005</c:v>
                </c:pt>
                <c:pt idx="151">
                  <c:v>73.430000000000007</c:v>
                </c:pt>
                <c:pt idx="152">
                  <c:v>78.11999999999999</c:v>
                </c:pt>
                <c:pt idx="153">
                  <c:v>78.22</c:v>
                </c:pt>
                <c:pt idx="154">
                  <c:v>78.06</c:v>
                </c:pt>
                <c:pt idx="155">
                  <c:v>79.39</c:v>
                </c:pt>
                <c:pt idx="156">
                  <c:v>76.75</c:v>
                </c:pt>
                <c:pt idx="157">
                  <c:v>75.45</c:v>
                </c:pt>
                <c:pt idx="158">
                  <c:v>79</c:v>
                </c:pt>
                <c:pt idx="159">
                  <c:v>81.099999999999994</c:v>
                </c:pt>
                <c:pt idx="160">
                  <c:v>85.53</c:v>
                </c:pt>
                <c:pt idx="161">
                  <c:v>87</c:v>
                </c:pt>
                <c:pt idx="162">
                  <c:v>85.92</c:v>
                </c:pt>
                <c:pt idx="163">
                  <c:v>86.89</c:v>
                </c:pt>
                <c:pt idx="164">
                  <c:v>87.63</c:v>
                </c:pt>
                <c:pt idx="165">
                  <c:v>87.34</c:v>
                </c:pt>
                <c:pt idx="166">
                  <c:v>87.990000000000023</c:v>
                </c:pt>
                <c:pt idx="167">
                  <c:v>88.5</c:v>
                </c:pt>
                <c:pt idx="168">
                  <c:v>86</c:v>
                </c:pt>
                <c:pt idx="169">
                  <c:v>83.58</c:v>
                </c:pt>
                <c:pt idx="170">
                  <c:v>82.97</c:v>
                </c:pt>
                <c:pt idx="171">
                  <c:v>83.3</c:v>
                </c:pt>
                <c:pt idx="172">
                  <c:v>84.33</c:v>
                </c:pt>
                <c:pt idx="173">
                  <c:v>90.179999999999978</c:v>
                </c:pt>
                <c:pt idx="174">
                  <c:v>93.45</c:v>
                </c:pt>
                <c:pt idx="175">
                  <c:v>98.06</c:v>
                </c:pt>
                <c:pt idx="176">
                  <c:v>94.79</c:v>
                </c:pt>
                <c:pt idx="177">
                  <c:v>91.47</c:v>
                </c:pt>
                <c:pt idx="178">
                  <c:v>94.710000000000022</c:v>
                </c:pt>
                <c:pt idx="179">
                  <c:v>95.86999999999999</c:v>
                </c:pt>
                <c:pt idx="180">
                  <c:v>95.6</c:v>
                </c:pt>
                <c:pt idx="181">
                  <c:v>94.72</c:v>
                </c:pt>
                <c:pt idx="182">
                  <c:v>91.679999999999978</c:v>
                </c:pt>
                <c:pt idx="183">
                  <c:v>87.63</c:v>
                </c:pt>
                <c:pt idx="184">
                  <c:v>86.9</c:v>
                </c:pt>
                <c:pt idx="185">
                  <c:v>87.05</c:v>
                </c:pt>
                <c:pt idx="186">
                  <c:v>87.490000000000023</c:v>
                </c:pt>
                <c:pt idx="187">
                  <c:v>88.77</c:v>
                </c:pt>
                <c:pt idx="188">
                  <c:v>89.59</c:v>
                </c:pt>
                <c:pt idx="189">
                  <c:v>92.86999999999999</c:v>
                </c:pt>
                <c:pt idx="190">
                  <c:v>94.97</c:v>
                </c:pt>
                <c:pt idx="191">
                  <c:v>96.66</c:v>
                </c:pt>
                <c:pt idx="192">
                  <c:v>93.33</c:v>
                </c:pt>
                <c:pt idx="193">
                  <c:v>98.7</c:v>
                </c:pt>
                <c:pt idx="194">
                  <c:v>107.01</c:v>
                </c:pt>
                <c:pt idx="195">
                  <c:v>103.69</c:v>
                </c:pt>
                <c:pt idx="196">
                  <c:v>104.16</c:v>
                </c:pt>
                <c:pt idx="197">
                  <c:v>105.09</c:v>
                </c:pt>
                <c:pt idx="198">
                  <c:v>108.4</c:v>
                </c:pt>
                <c:pt idx="199">
                  <c:v>117.67999999999998</c:v>
                </c:pt>
                <c:pt idx="200">
                  <c:v>129.36000000000001</c:v>
                </c:pt>
                <c:pt idx="201">
                  <c:v>127.45</c:v>
                </c:pt>
                <c:pt idx="202">
                  <c:v>121.95</c:v>
                </c:pt>
                <c:pt idx="203">
                  <c:v>122.14</c:v>
                </c:pt>
                <c:pt idx="204">
                  <c:v>122.41000000000012</c:v>
                </c:pt>
                <c:pt idx="205">
                  <c:v>120.2</c:v>
                </c:pt>
                <c:pt idx="206">
                  <c:v>112.7</c:v>
                </c:pt>
                <c:pt idx="207">
                  <c:v>110.03</c:v>
                </c:pt>
                <c:pt idx="208">
                  <c:v>108.66</c:v>
                </c:pt>
                <c:pt idx="209">
                  <c:v>104.86</c:v>
                </c:pt>
                <c:pt idx="210">
                  <c:v>99.57</c:v>
                </c:pt>
                <c:pt idx="211">
                  <c:v>98.179999999999978</c:v>
                </c:pt>
                <c:pt idx="212">
                  <c:v>99.09</c:v>
                </c:pt>
                <c:pt idx="213">
                  <c:v>95.940000000000026</c:v>
                </c:pt>
                <c:pt idx="214">
                  <c:v>98.83</c:v>
                </c:pt>
                <c:pt idx="215">
                  <c:v>97.61999999999999</c:v>
                </c:pt>
                <c:pt idx="216">
                  <c:v>92.97</c:v>
                </c:pt>
                <c:pt idx="217">
                  <c:v>91.460000000000022</c:v>
                </c:pt>
                <c:pt idx="218">
                  <c:v>92.14</c:v>
                </c:pt>
                <c:pt idx="219">
                  <c:v>93.240000000000023</c:v>
                </c:pt>
                <c:pt idx="220">
                  <c:v>95.61</c:v>
                </c:pt>
                <c:pt idx="221">
                  <c:v>99.2</c:v>
                </c:pt>
                <c:pt idx="222">
                  <c:v>97.460000000000022</c:v>
                </c:pt>
                <c:pt idx="223">
                  <c:v>97.34</c:v>
                </c:pt>
                <c:pt idx="224">
                  <c:v>97.5</c:v>
                </c:pt>
                <c:pt idx="225">
                  <c:v>97.89</c:v>
                </c:pt>
                <c:pt idx="226">
                  <c:v>99.85</c:v>
                </c:pt>
                <c:pt idx="227">
                  <c:v>101.27</c:v>
                </c:pt>
                <c:pt idx="228">
                  <c:v>99.59</c:v>
                </c:pt>
                <c:pt idx="229">
                  <c:v>101.86999999999999</c:v>
                </c:pt>
                <c:pt idx="230">
                  <c:v>102.58</c:v>
                </c:pt>
                <c:pt idx="231">
                  <c:v>106.72</c:v>
                </c:pt>
                <c:pt idx="232">
                  <c:v>109.95</c:v>
                </c:pt>
                <c:pt idx="233">
                  <c:v>110.8</c:v>
                </c:pt>
                <c:pt idx="234">
                  <c:v>111.86</c:v>
                </c:pt>
                <c:pt idx="235">
                  <c:v>113.8</c:v>
                </c:pt>
                <c:pt idx="236">
                  <c:v>116.33</c:v>
                </c:pt>
                <c:pt idx="237">
                  <c:v>106.3</c:v>
                </c:pt>
                <c:pt idx="238">
                  <c:v>106.7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E8-44F4-8C45-EBD776BED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243840"/>
        <c:axId val="132245376"/>
      </c:barChart>
      <c:lineChart>
        <c:grouping val="standard"/>
        <c:varyColors val="0"/>
        <c:ser>
          <c:idx val="0"/>
          <c:order val="0"/>
          <c:tx>
            <c:strRef>
              <c:f>'tx real juros ao ano IPCA ac 12'!$L$1</c:f>
              <c:strCache>
                <c:ptCount val="1"/>
                <c:pt idx="0">
                  <c:v>Real Interest Rate - SELIC (%)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'tx real juros ao ano IPCA ac 12'!$K$2:$K$240</c:f>
              <c:numCache>
                <c:formatCode>[$-409]mmm\-yy;@</c:formatCode>
                <c:ptCount val="239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  <c:pt idx="212">
                  <c:v>42614</c:v>
                </c:pt>
                <c:pt idx="213">
                  <c:v>42644</c:v>
                </c:pt>
                <c:pt idx="214">
                  <c:v>42675</c:v>
                </c:pt>
                <c:pt idx="215">
                  <c:v>42705</c:v>
                </c:pt>
                <c:pt idx="216">
                  <c:v>42736</c:v>
                </c:pt>
                <c:pt idx="217">
                  <c:v>42767</c:v>
                </c:pt>
                <c:pt idx="218">
                  <c:v>42795</c:v>
                </c:pt>
                <c:pt idx="219">
                  <c:v>42826</c:v>
                </c:pt>
                <c:pt idx="220">
                  <c:v>42856</c:v>
                </c:pt>
                <c:pt idx="221">
                  <c:v>42887</c:v>
                </c:pt>
                <c:pt idx="222">
                  <c:v>42917</c:v>
                </c:pt>
                <c:pt idx="223">
                  <c:v>42948</c:v>
                </c:pt>
                <c:pt idx="224">
                  <c:v>42979</c:v>
                </c:pt>
                <c:pt idx="225">
                  <c:v>43009</c:v>
                </c:pt>
                <c:pt idx="226">
                  <c:v>43040</c:v>
                </c:pt>
                <c:pt idx="227">
                  <c:v>43070</c:v>
                </c:pt>
                <c:pt idx="228">
                  <c:v>43101</c:v>
                </c:pt>
                <c:pt idx="229">
                  <c:v>43132</c:v>
                </c:pt>
                <c:pt idx="230">
                  <c:v>43160</c:v>
                </c:pt>
                <c:pt idx="231">
                  <c:v>43191</c:v>
                </c:pt>
                <c:pt idx="232">
                  <c:v>43221</c:v>
                </c:pt>
                <c:pt idx="233">
                  <c:v>43252</c:v>
                </c:pt>
                <c:pt idx="234">
                  <c:v>43282</c:v>
                </c:pt>
                <c:pt idx="235">
                  <c:v>43313</c:v>
                </c:pt>
                <c:pt idx="236">
                  <c:v>43344</c:v>
                </c:pt>
                <c:pt idx="237">
                  <c:v>43374</c:v>
                </c:pt>
                <c:pt idx="238">
                  <c:v>43405</c:v>
                </c:pt>
              </c:numCache>
            </c:numRef>
          </c:cat>
          <c:val>
            <c:numRef>
              <c:f>'tx real juros ao ano IPCA ac 12'!$L$2:$L$240</c:f>
              <c:numCache>
                <c:formatCode>General</c:formatCode>
                <c:ptCount val="239"/>
                <c:pt idx="0">
                  <c:v>28.116630666716731</c:v>
                </c:pt>
                <c:pt idx="1">
                  <c:v>36.086064122843268</c:v>
                </c:pt>
                <c:pt idx="2">
                  <c:v>40.490945123168352</c:v>
                </c:pt>
                <c:pt idx="3">
                  <c:v>33.446482046011248</c:v>
                </c:pt>
                <c:pt idx="4">
                  <c:v>24.488575546444793</c:v>
                </c:pt>
                <c:pt idx="5">
                  <c:v>19.434020820223626</c:v>
                </c:pt>
                <c:pt idx="6">
                  <c:v>18.071466212248641</c:v>
                </c:pt>
                <c:pt idx="7">
                  <c:v>16.636502496693321</c:v>
                </c:pt>
                <c:pt idx="8">
                  <c:v>16.221253029446391</c:v>
                </c:pt>
                <c:pt idx="9">
                  <c:v>15.34940393683223</c:v>
                </c:pt>
                <c:pt idx="10">
                  <c:v>14.88421242730595</c:v>
                </c:pt>
                <c:pt idx="11">
                  <c:v>14.3743552601336</c:v>
                </c:pt>
                <c:pt idx="12">
                  <c:v>13.772171225434851</c:v>
                </c:pt>
                <c:pt idx="13">
                  <c:v>13.223910392078718</c:v>
                </c:pt>
                <c:pt idx="14">
                  <c:v>12.843967823140149</c:v>
                </c:pt>
                <c:pt idx="15">
                  <c:v>12.325347279449796</c:v>
                </c:pt>
                <c:pt idx="16">
                  <c:v>11.97711184088592</c:v>
                </c:pt>
                <c:pt idx="17">
                  <c:v>11.249838932346799</c:v>
                </c:pt>
                <c:pt idx="18">
                  <c:v>9.773998036087427</c:v>
                </c:pt>
                <c:pt idx="19">
                  <c:v>9.1917802717961941</c:v>
                </c:pt>
                <c:pt idx="20">
                  <c:v>9.0738426210171177</c:v>
                </c:pt>
                <c:pt idx="21">
                  <c:v>9.0889075398023724</c:v>
                </c:pt>
                <c:pt idx="22">
                  <c:v>9.1203424286928989</c:v>
                </c:pt>
                <c:pt idx="23">
                  <c:v>9.0062469569785204</c:v>
                </c:pt>
                <c:pt idx="24">
                  <c:v>8.5358017985306329</c:v>
                </c:pt>
                <c:pt idx="25">
                  <c:v>8.4391841444342628</c:v>
                </c:pt>
                <c:pt idx="26">
                  <c:v>8.7355395661719228</c:v>
                </c:pt>
                <c:pt idx="27">
                  <c:v>9.3889349128455777</c:v>
                </c:pt>
                <c:pt idx="28">
                  <c:v>9.7775554562326832</c:v>
                </c:pt>
                <c:pt idx="29">
                  <c:v>10.5591615483384</c:v>
                </c:pt>
                <c:pt idx="30">
                  <c:v>11.807422834719006</c:v>
                </c:pt>
                <c:pt idx="31">
                  <c:v>12.287792114709164</c:v>
                </c:pt>
                <c:pt idx="32">
                  <c:v>12.452420409124802</c:v>
                </c:pt>
                <c:pt idx="33">
                  <c:v>12.491499158177422</c:v>
                </c:pt>
                <c:pt idx="34">
                  <c:v>12.405135301003504</c:v>
                </c:pt>
                <c:pt idx="35">
                  <c:v>12.27444813667492</c:v>
                </c:pt>
                <c:pt idx="36">
                  <c:v>12.14775511400271</c:v>
                </c:pt>
                <c:pt idx="37">
                  <c:v>11.946195476160499</c:v>
                </c:pt>
                <c:pt idx="38">
                  <c:v>11.582817864245722</c:v>
                </c:pt>
                <c:pt idx="39">
                  <c:v>11.124011891685138</c:v>
                </c:pt>
                <c:pt idx="40">
                  <c:v>11.025538834449586</c:v>
                </c:pt>
                <c:pt idx="41">
                  <c:v>10.7077597138075</c:v>
                </c:pt>
                <c:pt idx="42">
                  <c:v>10.764738182612248</c:v>
                </c:pt>
                <c:pt idx="43">
                  <c:v>10.404066916491606</c:v>
                </c:pt>
                <c:pt idx="44">
                  <c:v>10.337673742308198</c:v>
                </c:pt>
                <c:pt idx="45">
                  <c:v>11.884945037274656</c:v>
                </c:pt>
                <c:pt idx="46">
                  <c:v>13.24882951504803</c:v>
                </c:pt>
                <c:pt idx="47">
                  <c:v>14.637541694193628</c:v>
                </c:pt>
                <c:pt idx="48">
                  <c:v>16.128959709170541</c:v>
                </c:pt>
                <c:pt idx="49">
                  <c:v>16.10069329082258</c:v>
                </c:pt>
                <c:pt idx="50">
                  <c:v>16.030721307041787</c:v>
                </c:pt>
                <c:pt idx="51">
                  <c:v>15.326385561834266</c:v>
                </c:pt>
                <c:pt idx="52">
                  <c:v>14.598641929541946</c:v>
                </c:pt>
                <c:pt idx="53">
                  <c:v>13.703611076008206</c:v>
                </c:pt>
                <c:pt idx="54">
                  <c:v>12.3845289726271</c:v>
                </c:pt>
                <c:pt idx="55">
                  <c:v>9.9538653995223267</c:v>
                </c:pt>
                <c:pt idx="56">
                  <c:v>6.8966968609221384</c:v>
                </c:pt>
                <c:pt idx="57">
                  <c:v>4.9724863454831434</c:v>
                </c:pt>
                <c:pt idx="58">
                  <c:v>3.5838761533050381</c:v>
                </c:pt>
                <c:pt idx="59">
                  <c:v>2.3563093000256967</c:v>
                </c:pt>
                <c:pt idx="60">
                  <c:v>2.1936041516672682</c:v>
                </c:pt>
                <c:pt idx="61">
                  <c:v>2.8252513757072579</c:v>
                </c:pt>
                <c:pt idx="62">
                  <c:v>3.5251447111122411</c:v>
                </c:pt>
                <c:pt idx="63">
                  <c:v>4.1963737106281744</c:v>
                </c:pt>
                <c:pt idx="64">
                  <c:v>4.9138707469724796</c:v>
                </c:pt>
                <c:pt idx="65">
                  <c:v>5.7877410801024824</c:v>
                </c:pt>
                <c:pt idx="66">
                  <c:v>6.4767315499169786</c:v>
                </c:pt>
                <c:pt idx="67">
                  <c:v>7.1662510036727829</c:v>
                </c:pt>
                <c:pt idx="68">
                  <c:v>8.0004008922295657</c:v>
                </c:pt>
                <c:pt idx="69">
                  <c:v>8.9071991507861306</c:v>
                </c:pt>
                <c:pt idx="70">
                  <c:v>9.9287413207665409</c:v>
                </c:pt>
                <c:pt idx="71">
                  <c:v>10.706830701406119</c:v>
                </c:pt>
                <c:pt idx="72">
                  <c:v>11.268604557951004</c:v>
                </c:pt>
                <c:pt idx="73">
                  <c:v>11.8276486454926</c:v>
                </c:pt>
                <c:pt idx="74">
                  <c:v>12.260321050404718</c:v>
                </c:pt>
                <c:pt idx="75">
                  <c:v>12.441369643580618</c:v>
                </c:pt>
                <c:pt idx="76">
                  <c:v>12.517336359774324</c:v>
                </c:pt>
                <c:pt idx="77">
                  <c:v>12.498124440773575</c:v>
                </c:pt>
                <c:pt idx="78">
                  <c:v>12.433993698903732</c:v>
                </c:pt>
                <c:pt idx="79">
                  <c:v>12.53008829870277</c:v>
                </c:pt>
                <c:pt idx="80">
                  <c:v>12.48155908642215</c:v>
                </c:pt>
                <c:pt idx="81">
                  <c:v>12.150926115486998</c:v>
                </c:pt>
                <c:pt idx="82">
                  <c:v>11.82389079386207</c:v>
                </c:pt>
                <c:pt idx="83">
                  <c:v>11.316300211367258</c:v>
                </c:pt>
                <c:pt idx="84">
                  <c:v>10.87381284904651</c:v>
                </c:pt>
                <c:pt idx="85">
                  <c:v>10.651424550354974</c:v>
                </c:pt>
                <c:pt idx="86">
                  <c:v>10.271679684371698</c:v>
                </c:pt>
                <c:pt idx="87">
                  <c:v>9.9472498051830538</c:v>
                </c:pt>
                <c:pt idx="88">
                  <c:v>9.7528072704408526</c:v>
                </c:pt>
                <c:pt idx="89">
                  <c:v>9.5396794506702189</c:v>
                </c:pt>
                <c:pt idx="90">
                  <c:v>9.5919048128072912</c:v>
                </c:pt>
                <c:pt idx="91">
                  <c:v>9.4809242015534529</c:v>
                </c:pt>
                <c:pt idx="92">
                  <c:v>9.1696634631944089</c:v>
                </c:pt>
                <c:pt idx="93">
                  <c:v>9.1633743563430947</c:v>
                </c:pt>
                <c:pt idx="94">
                  <c:v>9.119630298761308</c:v>
                </c:pt>
                <c:pt idx="95">
                  <c:v>8.8940066161161742</c:v>
                </c:pt>
                <c:pt idx="96">
                  <c:v>9.0409081586973699</c:v>
                </c:pt>
                <c:pt idx="97">
                  <c:v>9.0453099388658345</c:v>
                </c:pt>
                <c:pt idx="98">
                  <c:v>9.049721906680011</c:v>
                </c:pt>
                <c:pt idx="99">
                  <c:v>9.0660905073995828</c:v>
                </c:pt>
                <c:pt idx="100">
                  <c:v>9.026073709795261</c:v>
                </c:pt>
                <c:pt idx="101">
                  <c:v>8.665611442067819</c:v>
                </c:pt>
                <c:pt idx="102">
                  <c:v>8.3859554458428214</c:v>
                </c:pt>
                <c:pt idx="103">
                  <c:v>8.0676745271357166</c:v>
                </c:pt>
                <c:pt idx="104">
                  <c:v>7.8325531061352045</c:v>
                </c:pt>
                <c:pt idx="105">
                  <c:v>7.7590752797863356</c:v>
                </c:pt>
                <c:pt idx="106">
                  <c:v>7.6876227435413362</c:v>
                </c:pt>
                <c:pt idx="107">
                  <c:v>7.5765415823952713</c:v>
                </c:pt>
                <c:pt idx="108">
                  <c:v>7.4667909343649583</c:v>
                </c:pt>
                <c:pt idx="109">
                  <c:v>7.3413668052672501</c:v>
                </c:pt>
                <c:pt idx="110">
                  <c:v>7.2094358435935177</c:v>
                </c:pt>
                <c:pt idx="111">
                  <c:v>7.2384694146996376</c:v>
                </c:pt>
                <c:pt idx="112">
                  <c:v>7.2991226817233148</c:v>
                </c:pt>
                <c:pt idx="113">
                  <c:v>7.5364391448552714</c:v>
                </c:pt>
                <c:pt idx="114">
                  <c:v>7.5991192697320455</c:v>
                </c:pt>
                <c:pt idx="115">
                  <c:v>7.9720454586606504</c:v>
                </c:pt>
                <c:pt idx="116">
                  <c:v>8.2820441545724517</c:v>
                </c:pt>
                <c:pt idx="117">
                  <c:v>8.3778869458960248</c:v>
                </c:pt>
                <c:pt idx="118">
                  <c:v>8.1836025188088684</c:v>
                </c:pt>
                <c:pt idx="119">
                  <c:v>8.0733774061831429</c:v>
                </c:pt>
                <c:pt idx="120">
                  <c:v>7.6287368426792179</c:v>
                </c:pt>
                <c:pt idx="121">
                  <c:v>6.8672347958138094</c:v>
                </c:pt>
                <c:pt idx="122">
                  <c:v>5.8332999191224104</c:v>
                </c:pt>
                <c:pt idx="123">
                  <c:v>5.1841308032136855</c:v>
                </c:pt>
                <c:pt idx="124">
                  <c:v>4.2255630393963886</c:v>
                </c:pt>
                <c:pt idx="125">
                  <c:v>3.6688925288516212</c:v>
                </c:pt>
                <c:pt idx="126">
                  <c:v>3.2622216554353716</c:v>
                </c:pt>
                <c:pt idx="127">
                  <c:v>3.0582530180495788</c:v>
                </c:pt>
                <c:pt idx="128">
                  <c:v>3.1999470486841752</c:v>
                </c:pt>
                <c:pt idx="129">
                  <c:v>3.3610294721445597</c:v>
                </c:pt>
                <c:pt idx="130">
                  <c:v>3.5286991049629401</c:v>
                </c:pt>
                <c:pt idx="131">
                  <c:v>3.6863473566526292</c:v>
                </c:pt>
                <c:pt idx="132">
                  <c:v>3.7853225569091009</c:v>
                </c:pt>
                <c:pt idx="133">
                  <c:v>3.86030834342625</c:v>
                </c:pt>
                <c:pt idx="134">
                  <c:v>3.9132799352681169</c:v>
                </c:pt>
                <c:pt idx="135">
                  <c:v>4.0066598847539394</c:v>
                </c:pt>
                <c:pt idx="136">
                  <c:v>4.7078382280494697</c:v>
                </c:pt>
                <c:pt idx="137">
                  <c:v>5.2738925862705353</c:v>
                </c:pt>
                <c:pt idx="138">
                  <c:v>5.6691926978374045</c:v>
                </c:pt>
                <c:pt idx="139">
                  <c:v>6.0108088574795655</c:v>
                </c:pt>
                <c:pt idx="140">
                  <c:v>5.9851053534744976</c:v>
                </c:pt>
                <c:pt idx="141">
                  <c:v>5.91949495959354</c:v>
                </c:pt>
                <c:pt idx="142">
                  <c:v>5.8063253946271463</c:v>
                </c:pt>
                <c:pt idx="143">
                  <c:v>5.6759419058082177</c:v>
                </c:pt>
                <c:pt idx="144">
                  <c:v>5.7361551734361083</c:v>
                </c:pt>
                <c:pt idx="145">
                  <c:v>5.9459100246476284</c:v>
                </c:pt>
                <c:pt idx="146">
                  <c:v>6.2813844602967448</c:v>
                </c:pt>
                <c:pt idx="147">
                  <c:v>6.2956532991003424</c:v>
                </c:pt>
                <c:pt idx="148">
                  <c:v>6.3740623756292774</c:v>
                </c:pt>
                <c:pt idx="149">
                  <c:v>6.4374576654215714</c:v>
                </c:pt>
                <c:pt idx="150">
                  <c:v>6.4307295960116528</c:v>
                </c:pt>
                <c:pt idx="151">
                  <c:v>6.3992505529601313</c:v>
                </c:pt>
                <c:pt idx="152">
                  <c:v>5.6733196191749506</c:v>
                </c:pt>
                <c:pt idx="153">
                  <c:v>5.2912642836064334</c:v>
                </c:pt>
                <c:pt idx="154">
                  <c:v>4.8824992251671322</c:v>
                </c:pt>
                <c:pt idx="155">
                  <c:v>4.3179201438713566</c:v>
                </c:pt>
                <c:pt idx="156">
                  <c:v>4.0967657779111883</c:v>
                </c:pt>
                <c:pt idx="157">
                  <c:v>3.8113313621430751</c:v>
                </c:pt>
                <c:pt idx="158">
                  <c:v>3.2960686373901127</c:v>
                </c:pt>
                <c:pt idx="159">
                  <c:v>2.9228613492058368</c:v>
                </c:pt>
                <c:pt idx="160">
                  <c:v>2.564082736741804</c:v>
                </c:pt>
                <c:pt idx="161">
                  <c:v>2.2133145045219167</c:v>
                </c:pt>
                <c:pt idx="162">
                  <c:v>2.0108000443237937</c:v>
                </c:pt>
                <c:pt idx="163">
                  <c:v>1.9158136299492321</c:v>
                </c:pt>
                <c:pt idx="164">
                  <c:v>1.6023665786145631</c:v>
                </c:pt>
                <c:pt idx="165">
                  <c:v>1.5809198235824731</c:v>
                </c:pt>
                <c:pt idx="166">
                  <c:v>1.5971999701090998</c:v>
                </c:pt>
                <c:pt idx="167">
                  <c:v>1.6748518301287387</c:v>
                </c:pt>
                <c:pt idx="168">
                  <c:v>1.6471171622900636</c:v>
                </c:pt>
                <c:pt idx="169">
                  <c:v>1.6458676584602698</c:v>
                </c:pt>
                <c:pt idx="170">
                  <c:v>1.6158438873951637</c:v>
                </c:pt>
                <c:pt idx="171">
                  <c:v>1.6280949636687854</c:v>
                </c:pt>
                <c:pt idx="172">
                  <c:v>1.679700530584638</c:v>
                </c:pt>
                <c:pt idx="173">
                  <c:v>2.0281503248498667</c:v>
                </c:pt>
                <c:pt idx="174">
                  <c:v>2.2552492125242427</c:v>
                </c:pt>
                <c:pt idx="175">
                  <c:v>2.4082363093290939</c:v>
                </c:pt>
                <c:pt idx="176">
                  <c:v>2.8129733973880127</c:v>
                </c:pt>
                <c:pt idx="177">
                  <c:v>3.1226661453774649</c:v>
                </c:pt>
                <c:pt idx="178">
                  <c:v>3.3000697849984797</c:v>
                </c:pt>
                <c:pt idx="179">
                  <c:v>3.7231007834558882</c:v>
                </c:pt>
                <c:pt idx="180">
                  <c:v>4.0149865505671771</c:v>
                </c:pt>
                <c:pt idx="181">
                  <c:v>4.3128236958018471</c:v>
                </c:pt>
                <c:pt idx="182">
                  <c:v>4.5445749339431467</c:v>
                </c:pt>
                <c:pt idx="183">
                  <c:v>4.7866290225782828</c:v>
                </c:pt>
                <c:pt idx="184">
                  <c:v>4.8239653826970343</c:v>
                </c:pt>
                <c:pt idx="185">
                  <c:v>4.8202887378651456</c:v>
                </c:pt>
                <c:pt idx="186">
                  <c:v>4.8325174712993606</c:v>
                </c:pt>
                <c:pt idx="187">
                  <c:v>4.8124488450407696</c:v>
                </c:pt>
                <c:pt idx="188">
                  <c:v>4.7608399535937966</c:v>
                </c:pt>
                <c:pt idx="189">
                  <c:v>4.7247996796499345</c:v>
                </c:pt>
                <c:pt idx="190">
                  <c:v>4.8999322570612813</c:v>
                </c:pt>
                <c:pt idx="191">
                  <c:v>5.2822169727676869</c:v>
                </c:pt>
                <c:pt idx="192">
                  <c:v>5.4269263182923089</c:v>
                </c:pt>
                <c:pt idx="193">
                  <c:v>5.5927842586559091</c:v>
                </c:pt>
                <c:pt idx="194">
                  <c:v>5.8320016106910684</c:v>
                </c:pt>
                <c:pt idx="195">
                  <c:v>5.7739551212623974</c:v>
                </c:pt>
                <c:pt idx="196">
                  <c:v>6.0721604160314318</c:v>
                </c:pt>
                <c:pt idx="197">
                  <c:v>6.3049650996484266</c:v>
                </c:pt>
                <c:pt idx="198">
                  <c:v>6.1779331810228388</c:v>
                </c:pt>
                <c:pt idx="199">
                  <c:v>6.4038554726444614</c:v>
                </c:pt>
                <c:pt idx="200">
                  <c:v>6.1745384176602363</c:v>
                </c:pt>
                <c:pt idx="201">
                  <c:v>5.9295070548086919</c:v>
                </c:pt>
                <c:pt idx="202">
                  <c:v>5.6307907877705734</c:v>
                </c:pt>
                <c:pt idx="203">
                  <c:v>5.3153177760699046</c:v>
                </c:pt>
                <c:pt idx="204">
                  <c:v>4.9864702130284506</c:v>
                </c:pt>
                <c:pt idx="205">
                  <c:v>4.7410143061739758</c:v>
                </c:pt>
                <c:pt idx="206">
                  <c:v>4.6165498503286777</c:v>
                </c:pt>
                <c:pt idx="207">
                  <c:v>4.5330116999332724</c:v>
                </c:pt>
                <c:pt idx="208">
                  <c:v>4.4497240914877914</c:v>
                </c:pt>
                <c:pt idx="209">
                  <c:v>4.4282036351981864</c:v>
                </c:pt>
                <c:pt idx="210">
                  <c:v>4.4468643358660724</c:v>
                </c:pt>
                <c:pt idx="211">
                  <c:v>4.4948524637471898</c:v>
                </c:pt>
                <c:pt idx="212">
                  <c:v>4.5800267722377086</c:v>
                </c:pt>
                <c:pt idx="213">
                  <c:v>4.6106122814566008</c:v>
                </c:pt>
                <c:pt idx="214">
                  <c:v>4.6933537443398832</c:v>
                </c:pt>
                <c:pt idx="215">
                  <c:v>4.7701049670955786</c:v>
                </c:pt>
                <c:pt idx="216">
                  <c:v>4.7045841938908683</c:v>
                </c:pt>
                <c:pt idx="217">
                  <c:v>4.8166894932112534</c:v>
                </c:pt>
                <c:pt idx="218">
                  <c:v>4.5944463091413406</c:v>
                </c:pt>
                <c:pt idx="219">
                  <c:v>4.4479497704288464</c:v>
                </c:pt>
                <c:pt idx="220">
                  <c:v>4.4495734368177704</c:v>
                </c:pt>
                <c:pt idx="221">
                  <c:v>3.9382789791496804</c:v>
                </c:pt>
                <c:pt idx="222">
                  <c:v>4.2713188979721348</c:v>
                </c:pt>
                <c:pt idx="223">
                  <c:v>3.8929259140982335</c:v>
                </c:pt>
                <c:pt idx="224">
                  <c:v>3.5797550826487847</c:v>
                </c:pt>
                <c:pt idx="225">
                  <c:v>3.6731618701136552</c:v>
                </c:pt>
                <c:pt idx="226">
                  <c:v>3.4419544256055539</c:v>
                </c:pt>
                <c:pt idx="227">
                  <c:v>3.343402880169962</c:v>
                </c:pt>
                <c:pt idx="228">
                  <c:v>3.5000653064808867</c:v>
                </c:pt>
                <c:pt idx="229">
                  <c:v>3.5086798750887427</c:v>
                </c:pt>
                <c:pt idx="230">
                  <c:v>3.5257412925167002</c:v>
                </c:pt>
                <c:pt idx="231">
                  <c:v>3.4818116974362647</c:v>
                </c:pt>
                <c:pt idx="232">
                  <c:v>3.5739444868461971</c:v>
                </c:pt>
                <c:pt idx="233">
                  <c:v>3.5102257884174191</c:v>
                </c:pt>
                <c:pt idx="234">
                  <c:v>3.3943189812973831</c:v>
                </c:pt>
                <c:pt idx="235">
                  <c:v>3.2797400755719881</c:v>
                </c:pt>
                <c:pt idx="236">
                  <c:v>3.1201081423298351</c:v>
                </c:pt>
                <c:pt idx="237">
                  <c:v>2.9644631767236627</c:v>
                </c:pt>
                <c:pt idx="238">
                  <c:v>2.8613117848471852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E8-44F4-8C45-EBD776BED060}"/>
            </c:ext>
          </c:extLst>
        </c:ser>
        <c:ser>
          <c:idx val="2"/>
          <c:order val="2"/>
          <c:tx>
            <c:strRef>
              <c:f>'tx real juros ao ano IPCA ac 12'!$N$1</c:f>
              <c:strCache>
                <c:ptCount val="1"/>
                <c:pt idx="0">
                  <c:v>Average real rate of interest 1999-2009 = 9.36% per year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'tx real juros ao ano IPCA ac 12'!$K$2:$K$240</c:f>
              <c:numCache>
                <c:formatCode>[$-409]mmm\-yy;@</c:formatCode>
                <c:ptCount val="239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  <c:pt idx="212">
                  <c:v>42614</c:v>
                </c:pt>
                <c:pt idx="213">
                  <c:v>42644</c:v>
                </c:pt>
                <c:pt idx="214">
                  <c:v>42675</c:v>
                </c:pt>
                <c:pt idx="215">
                  <c:v>42705</c:v>
                </c:pt>
                <c:pt idx="216">
                  <c:v>42736</c:v>
                </c:pt>
                <c:pt idx="217">
                  <c:v>42767</c:v>
                </c:pt>
                <c:pt idx="218">
                  <c:v>42795</c:v>
                </c:pt>
                <c:pt idx="219">
                  <c:v>42826</c:v>
                </c:pt>
                <c:pt idx="220">
                  <c:v>42856</c:v>
                </c:pt>
                <c:pt idx="221">
                  <c:v>42887</c:v>
                </c:pt>
                <c:pt idx="222">
                  <c:v>42917</c:v>
                </c:pt>
                <c:pt idx="223">
                  <c:v>42948</c:v>
                </c:pt>
                <c:pt idx="224">
                  <c:v>42979</c:v>
                </c:pt>
                <c:pt idx="225">
                  <c:v>43009</c:v>
                </c:pt>
                <c:pt idx="226">
                  <c:v>43040</c:v>
                </c:pt>
                <c:pt idx="227">
                  <c:v>43070</c:v>
                </c:pt>
                <c:pt idx="228">
                  <c:v>43101</c:v>
                </c:pt>
                <c:pt idx="229">
                  <c:v>43132</c:v>
                </c:pt>
                <c:pt idx="230">
                  <c:v>43160</c:v>
                </c:pt>
                <c:pt idx="231">
                  <c:v>43191</c:v>
                </c:pt>
                <c:pt idx="232">
                  <c:v>43221</c:v>
                </c:pt>
                <c:pt idx="233">
                  <c:v>43252</c:v>
                </c:pt>
                <c:pt idx="234">
                  <c:v>43282</c:v>
                </c:pt>
                <c:pt idx="235">
                  <c:v>43313</c:v>
                </c:pt>
                <c:pt idx="236">
                  <c:v>43344</c:v>
                </c:pt>
                <c:pt idx="237">
                  <c:v>43374</c:v>
                </c:pt>
                <c:pt idx="238">
                  <c:v>43405</c:v>
                </c:pt>
              </c:numCache>
            </c:numRef>
          </c:cat>
          <c:val>
            <c:numRef>
              <c:f>'tx real juros ao ano IPCA ac 12'!$N$2:$N$240</c:f>
              <c:numCache>
                <c:formatCode>General</c:formatCode>
                <c:ptCount val="239"/>
                <c:pt idx="0">
                  <c:v>9.3614900000000247</c:v>
                </c:pt>
                <c:pt idx="1">
                  <c:v>9.3614900000000247</c:v>
                </c:pt>
                <c:pt idx="2">
                  <c:v>9.3614900000000247</c:v>
                </c:pt>
                <c:pt idx="3">
                  <c:v>9.3614900000000247</c:v>
                </c:pt>
                <c:pt idx="4">
                  <c:v>9.3614900000000247</c:v>
                </c:pt>
                <c:pt idx="5">
                  <c:v>9.3614900000000247</c:v>
                </c:pt>
                <c:pt idx="6">
                  <c:v>9.3614900000000247</c:v>
                </c:pt>
                <c:pt idx="7">
                  <c:v>9.3614900000000247</c:v>
                </c:pt>
                <c:pt idx="8">
                  <c:v>9.3614900000000247</c:v>
                </c:pt>
                <c:pt idx="9">
                  <c:v>9.3614900000000247</c:v>
                </c:pt>
                <c:pt idx="10">
                  <c:v>9.3614900000000247</c:v>
                </c:pt>
                <c:pt idx="11">
                  <c:v>9.3614900000000247</c:v>
                </c:pt>
                <c:pt idx="12">
                  <c:v>9.3614900000000247</c:v>
                </c:pt>
                <c:pt idx="13">
                  <c:v>9.3614900000000247</c:v>
                </c:pt>
                <c:pt idx="14">
                  <c:v>9.3614900000000247</c:v>
                </c:pt>
                <c:pt idx="15">
                  <c:v>9.3614900000000247</c:v>
                </c:pt>
                <c:pt idx="16">
                  <c:v>9.3614900000000247</c:v>
                </c:pt>
                <c:pt idx="17">
                  <c:v>9.3614900000000247</c:v>
                </c:pt>
                <c:pt idx="18">
                  <c:v>9.3614900000000247</c:v>
                </c:pt>
                <c:pt idx="19">
                  <c:v>9.3614900000000247</c:v>
                </c:pt>
                <c:pt idx="20">
                  <c:v>9.3614900000000247</c:v>
                </c:pt>
                <c:pt idx="21">
                  <c:v>9.3614900000000247</c:v>
                </c:pt>
                <c:pt idx="22">
                  <c:v>9.3614900000000247</c:v>
                </c:pt>
                <c:pt idx="23">
                  <c:v>9.3614900000000247</c:v>
                </c:pt>
                <c:pt idx="24">
                  <c:v>9.3614900000000247</c:v>
                </c:pt>
                <c:pt idx="25">
                  <c:v>9.3614900000000247</c:v>
                </c:pt>
                <c:pt idx="26">
                  <c:v>9.3614900000000247</c:v>
                </c:pt>
                <c:pt idx="27">
                  <c:v>9.3614900000000247</c:v>
                </c:pt>
                <c:pt idx="28">
                  <c:v>9.3614900000000247</c:v>
                </c:pt>
                <c:pt idx="29">
                  <c:v>9.3614900000000247</c:v>
                </c:pt>
                <c:pt idx="30">
                  <c:v>9.3614900000000247</c:v>
                </c:pt>
                <c:pt idx="31">
                  <c:v>9.3614900000000247</c:v>
                </c:pt>
                <c:pt idx="32">
                  <c:v>9.3614900000000247</c:v>
                </c:pt>
                <c:pt idx="33">
                  <c:v>9.3614900000000247</c:v>
                </c:pt>
                <c:pt idx="34">
                  <c:v>9.3614900000000247</c:v>
                </c:pt>
                <c:pt idx="35">
                  <c:v>9.3614900000000247</c:v>
                </c:pt>
                <c:pt idx="36">
                  <c:v>9.3614900000000247</c:v>
                </c:pt>
                <c:pt idx="37">
                  <c:v>9.3614900000000247</c:v>
                </c:pt>
                <c:pt idx="38">
                  <c:v>9.3614900000000247</c:v>
                </c:pt>
                <c:pt idx="39">
                  <c:v>9.3614900000000247</c:v>
                </c:pt>
                <c:pt idx="40">
                  <c:v>9.3614900000000247</c:v>
                </c:pt>
                <c:pt idx="41">
                  <c:v>9.3614900000000247</c:v>
                </c:pt>
                <c:pt idx="42">
                  <c:v>9.3614900000000247</c:v>
                </c:pt>
                <c:pt idx="43">
                  <c:v>9.3614900000000247</c:v>
                </c:pt>
                <c:pt idx="44">
                  <c:v>9.3614900000000247</c:v>
                </c:pt>
                <c:pt idx="45">
                  <c:v>9.3614900000000247</c:v>
                </c:pt>
                <c:pt idx="46">
                  <c:v>9.3614900000000247</c:v>
                </c:pt>
                <c:pt idx="47">
                  <c:v>9.3614900000000247</c:v>
                </c:pt>
                <c:pt idx="48">
                  <c:v>9.3614900000000247</c:v>
                </c:pt>
                <c:pt idx="49">
                  <c:v>9.3614900000000247</c:v>
                </c:pt>
                <c:pt idx="50">
                  <c:v>9.3614900000000247</c:v>
                </c:pt>
                <c:pt idx="51">
                  <c:v>9.3614900000000247</c:v>
                </c:pt>
                <c:pt idx="52">
                  <c:v>9.3614900000000247</c:v>
                </c:pt>
                <c:pt idx="53">
                  <c:v>9.3614900000000247</c:v>
                </c:pt>
                <c:pt idx="54">
                  <c:v>9.3614900000000247</c:v>
                </c:pt>
                <c:pt idx="55">
                  <c:v>9.3614900000000247</c:v>
                </c:pt>
                <c:pt idx="56">
                  <c:v>9.3614900000000247</c:v>
                </c:pt>
                <c:pt idx="57">
                  <c:v>9.3614900000000247</c:v>
                </c:pt>
                <c:pt idx="58">
                  <c:v>9.3614900000000247</c:v>
                </c:pt>
                <c:pt idx="59">
                  <c:v>9.3614900000000247</c:v>
                </c:pt>
                <c:pt idx="60">
                  <c:v>9.3614900000000247</c:v>
                </c:pt>
                <c:pt idx="61">
                  <c:v>9.3614900000000247</c:v>
                </c:pt>
                <c:pt idx="62">
                  <c:v>9.3614900000000247</c:v>
                </c:pt>
                <c:pt idx="63">
                  <c:v>9.3614900000000247</c:v>
                </c:pt>
                <c:pt idx="64">
                  <c:v>9.3614900000000247</c:v>
                </c:pt>
                <c:pt idx="65">
                  <c:v>9.3614900000000247</c:v>
                </c:pt>
                <c:pt idx="66">
                  <c:v>9.3614900000000247</c:v>
                </c:pt>
                <c:pt idx="67">
                  <c:v>9.3614900000000247</c:v>
                </c:pt>
                <c:pt idx="68">
                  <c:v>9.3614900000000247</c:v>
                </c:pt>
                <c:pt idx="69">
                  <c:v>9.3614900000000247</c:v>
                </c:pt>
                <c:pt idx="70">
                  <c:v>9.3614900000000247</c:v>
                </c:pt>
                <c:pt idx="71">
                  <c:v>9.3614900000000247</c:v>
                </c:pt>
                <c:pt idx="72">
                  <c:v>9.3614900000000247</c:v>
                </c:pt>
                <c:pt idx="73">
                  <c:v>9.3614900000000247</c:v>
                </c:pt>
                <c:pt idx="74">
                  <c:v>9.3614900000000247</c:v>
                </c:pt>
                <c:pt idx="75">
                  <c:v>9.3614900000000247</c:v>
                </c:pt>
                <c:pt idx="76">
                  <c:v>9.3614900000000247</c:v>
                </c:pt>
                <c:pt idx="77">
                  <c:v>9.3614900000000247</c:v>
                </c:pt>
                <c:pt idx="78">
                  <c:v>9.3614900000000247</c:v>
                </c:pt>
                <c:pt idx="79">
                  <c:v>9.3614900000000247</c:v>
                </c:pt>
                <c:pt idx="80">
                  <c:v>9.3614900000000247</c:v>
                </c:pt>
                <c:pt idx="81">
                  <c:v>9.3614900000000247</c:v>
                </c:pt>
                <c:pt idx="82">
                  <c:v>9.3614900000000247</c:v>
                </c:pt>
                <c:pt idx="83">
                  <c:v>9.3614900000000247</c:v>
                </c:pt>
                <c:pt idx="84">
                  <c:v>9.3614900000000247</c:v>
                </c:pt>
                <c:pt idx="85">
                  <c:v>9.3614900000000247</c:v>
                </c:pt>
                <c:pt idx="86">
                  <c:v>9.3614900000000247</c:v>
                </c:pt>
                <c:pt idx="87">
                  <c:v>9.3614900000000247</c:v>
                </c:pt>
                <c:pt idx="88">
                  <c:v>9.3614900000000247</c:v>
                </c:pt>
                <c:pt idx="89">
                  <c:v>9.3614900000000247</c:v>
                </c:pt>
                <c:pt idx="90">
                  <c:v>9.3614900000000247</c:v>
                </c:pt>
                <c:pt idx="91">
                  <c:v>9.3614900000000247</c:v>
                </c:pt>
                <c:pt idx="92">
                  <c:v>9.3614900000000247</c:v>
                </c:pt>
                <c:pt idx="93">
                  <c:v>9.3614900000000247</c:v>
                </c:pt>
                <c:pt idx="94">
                  <c:v>9.3614900000000247</c:v>
                </c:pt>
                <c:pt idx="95">
                  <c:v>9.3614900000000247</c:v>
                </c:pt>
                <c:pt idx="96">
                  <c:v>9.3614900000000247</c:v>
                </c:pt>
                <c:pt idx="97">
                  <c:v>9.3614900000000247</c:v>
                </c:pt>
                <c:pt idx="98">
                  <c:v>9.3614900000000247</c:v>
                </c:pt>
                <c:pt idx="99">
                  <c:v>9.3614900000000247</c:v>
                </c:pt>
                <c:pt idx="100">
                  <c:v>9.3614900000000247</c:v>
                </c:pt>
                <c:pt idx="101">
                  <c:v>9.3614900000000247</c:v>
                </c:pt>
                <c:pt idx="102">
                  <c:v>9.3614900000000247</c:v>
                </c:pt>
                <c:pt idx="103">
                  <c:v>9.3614900000000247</c:v>
                </c:pt>
                <c:pt idx="104">
                  <c:v>9.3614900000000247</c:v>
                </c:pt>
                <c:pt idx="105">
                  <c:v>9.3614900000000247</c:v>
                </c:pt>
                <c:pt idx="106">
                  <c:v>9.3614900000000247</c:v>
                </c:pt>
                <c:pt idx="107">
                  <c:v>9.3614900000000247</c:v>
                </c:pt>
                <c:pt idx="108">
                  <c:v>9.3614900000000247</c:v>
                </c:pt>
                <c:pt idx="109">
                  <c:v>9.3614900000000247</c:v>
                </c:pt>
                <c:pt idx="110">
                  <c:v>9.3614900000000247</c:v>
                </c:pt>
                <c:pt idx="111">
                  <c:v>9.3614900000000247</c:v>
                </c:pt>
                <c:pt idx="112">
                  <c:v>9.3614900000000247</c:v>
                </c:pt>
                <c:pt idx="113">
                  <c:v>9.3614900000000247</c:v>
                </c:pt>
                <c:pt idx="114">
                  <c:v>9.3614900000000247</c:v>
                </c:pt>
                <c:pt idx="115">
                  <c:v>9.3614900000000247</c:v>
                </c:pt>
                <c:pt idx="116">
                  <c:v>9.3614900000000247</c:v>
                </c:pt>
                <c:pt idx="117">
                  <c:v>9.3614900000000247</c:v>
                </c:pt>
                <c:pt idx="118">
                  <c:v>9.3614900000000247</c:v>
                </c:pt>
                <c:pt idx="119">
                  <c:v>9.3614900000000247</c:v>
                </c:pt>
                <c:pt idx="120">
                  <c:v>9.3614900000000247</c:v>
                </c:pt>
                <c:pt idx="121">
                  <c:v>9.3614900000000247</c:v>
                </c:pt>
                <c:pt idx="122">
                  <c:v>9.3614900000000247</c:v>
                </c:pt>
                <c:pt idx="123">
                  <c:v>9.3614900000000247</c:v>
                </c:pt>
                <c:pt idx="124">
                  <c:v>9.3614900000000247</c:v>
                </c:pt>
                <c:pt idx="125">
                  <c:v>9.3614900000000247</c:v>
                </c:pt>
                <c:pt idx="126">
                  <c:v>9.3614900000000247</c:v>
                </c:pt>
                <c:pt idx="127">
                  <c:v>9.3614900000000247</c:v>
                </c:pt>
                <c:pt idx="128">
                  <c:v>9.3614900000000247</c:v>
                </c:pt>
                <c:pt idx="129">
                  <c:v>9.3614900000000247</c:v>
                </c:pt>
                <c:pt idx="130">
                  <c:v>9.3614900000000247</c:v>
                </c:pt>
                <c:pt idx="131">
                  <c:v>9.3614900000000247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E8-44F4-8C45-EBD776BED060}"/>
            </c:ext>
          </c:extLst>
        </c:ser>
        <c:ser>
          <c:idx val="3"/>
          <c:order val="3"/>
          <c:tx>
            <c:strRef>
              <c:f>'tx real juros ao ano IPCA ac 12'!$O$1</c:f>
              <c:strCache>
                <c:ptCount val="1"/>
                <c:pt idx="0">
                  <c:v>Average real rate of interest 2010-2018 = 3.99% per year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'tx real juros ao ano IPCA ac 12'!$K$2:$K$240</c:f>
              <c:numCache>
                <c:formatCode>[$-409]mmm\-yy;@</c:formatCode>
                <c:ptCount val="239"/>
                <c:pt idx="0">
                  <c:v>36161</c:v>
                </c:pt>
                <c:pt idx="1">
                  <c:v>36192</c:v>
                </c:pt>
                <c:pt idx="2">
                  <c:v>36220</c:v>
                </c:pt>
                <c:pt idx="3">
                  <c:v>36251</c:v>
                </c:pt>
                <c:pt idx="4">
                  <c:v>36281</c:v>
                </c:pt>
                <c:pt idx="5">
                  <c:v>36312</c:v>
                </c:pt>
                <c:pt idx="6">
                  <c:v>36342</c:v>
                </c:pt>
                <c:pt idx="7">
                  <c:v>36373</c:v>
                </c:pt>
                <c:pt idx="8">
                  <c:v>36404</c:v>
                </c:pt>
                <c:pt idx="9">
                  <c:v>36434</c:v>
                </c:pt>
                <c:pt idx="10">
                  <c:v>36465</c:v>
                </c:pt>
                <c:pt idx="11">
                  <c:v>36495</c:v>
                </c:pt>
                <c:pt idx="12">
                  <c:v>36526</c:v>
                </c:pt>
                <c:pt idx="13">
                  <c:v>36557</c:v>
                </c:pt>
                <c:pt idx="14">
                  <c:v>36586</c:v>
                </c:pt>
                <c:pt idx="15">
                  <c:v>36617</c:v>
                </c:pt>
                <c:pt idx="16">
                  <c:v>36647</c:v>
                </c:pt>
                <c:pt idx="17">
                  <c:v>36678</c:v>
                </c:pt>
                <c:pt idx="18">
                  <c:v>36708</c:v>
                </c:pt>
                <c:pt idx="19">
                  <c:v>36739</c:v>
                </c:pt>
                <c:pt idx="20">
                  <c:v>36770</c:v>
                </c:pt>
                <c:pt idx="21">
                  <c:v>36800</c:v>
                </c:pt>
                <c:pt idx="22">
                  <c:v>36831</c:v>
                </c:pt>
                <c:pt idx="23">
                  <c:v>36861</c:v>
                </c:pt>
                <c:pt idx="24">
                  <c:v>36892</c:v>
                </c:pt>
                <c:pt idx="25">
                  <c:v>36923</c:v>
                </c:pt>
                <c:pt idx="26">
                  <c:v>36951</c:v>
                </c:pt>
                <c:pt idx="27">
                  <c:v>36982</c:v>
                </c:pt>
                <c:pt idx="28">
                  <c:v>37012</c:v>
                </c:pt>
                <c:pt idx="29">
                  <c:v>37043</c:v>
                </c:pt>
                <c:pt idx="30">
                  <c:v>37073</c:v>
                </c:pt>
                <c:pt idx="31">
                  <c:v>37104</c:v>
                </c:pt>
                <c:pt idx="32">
                  <c:v>37135</c:v>
                </c:pt>
                <c:pt idx="33">
                  <c:v>37165</c:v>
                </c:pt>
                <c:pt idx="34">
                  <c:v>37196</c:v>
                </c:pt>
                <c:pt idx="35">
                  <c:v>37226</c:v>
                </c:pt>
                <c:pt idx="36">
                  <c:v>37257</c:v>
                </c:pt>
                <c:pt idx="37">
                  <c:v>37288</c:v>
                </c:pt>
                <c:pt idx="38">
                  <c:v>37316</c:v>
                </c:pt>
                <c:pt idx="39">
                  <c:v>37347</c:v>
                </c:pt>
                <c:pt idx="40">
                  <c:v>37377</c:v>
                </c:pt>
                <c:pt idx="41">
                  <c:v>37408</c:v>
                </c:pt>
                <c:pt idx="42">
                  <c:v>37438</c:v>
                </c:pt>
                <c:pt idx="43">
                  <c:v>37469</c:v>
                </c:pt>
                <c:pt idx="44">
                  <c:v>37500</c:v>
                </c:pt>
                <c:pt idx="45">
                  <c:v>37530</c:v>
                </c:pt>
                <c:pt idx="46">
                  <c:v>37561</c:v>
                </c:pt>
                <c:pt idx="47">
                  <c:v>37591</c:v>
                </c:pt>
                <c:pt idx="48">
                  <c:v>37622</c:v>
                </c:pt>
                <c:pt idx="49">
                  <c:v>37653</c:v>
                </c:pt>
                <c:pt idx="50">
                  <c:v>37681</c:v>
                </c:pt>
                <c:pt idx="51">
                  <c:v>37712</c:v>
                </c:pt>
                <c:pt idx="52">
                  <c:v>37742</c:v>
                </c:pt>
                <c:pt idx="53">
                  <c:v>37773</c:v>
                </c:pt>
                <c:pt idx="54">
                  <c:v>37803</c:v>
                </c:pt>
                <c:pt idx="55">
                  <c:v>37834</c:v>
                </c:pt>
                <c:pt idx="56">
                  <c:v>37865</c:v>
                </c:pt>
                <c:pt idx="57">
                  <c:v>37895</c:v>
                </c:pt>
                <c:pt idx="58">
                  <c:v>37926</c:v>
                </c:pt>
                <c:pt idx="59">
                  <c:v>37956</c:v>
                </c:pt>
                <c:pt idx="60">
                  <c:v>37987</c:v>
                </c:pt>
                <c:pt idx="61">
                  <c:v>38018</c:v>
                </c:pt>
                <c:pt idx="62">
                  <c:v>38047</c:v>
                </c:pt>
                <c:pt idx="63">
                  <c:v>38078</c:v>
                </c:pt>
                <c:pt idx="64">
                  <c:v>38108</c:v>
                </c:pt>
                <c:pt idx="65">
                  <c:v>38139</c:v>
                </c:pt>
                <c:pt idx="66">
                  <c:v>38169</c:v>
                </c:pt>
                <c:pt idx="67">
                  <c:v>38200</c:v>
                </c:pt>
                <c:pt idx="68">
                  <c:v>38231</c:v>
                </c:pt>
                <c:pt idx="69">
                  <c:v>38261</c:v>
                </c:pt>
                <c:pt idx="70">
                  <c:v>38292</c:v>
                </c:pt>
                <c:pt idx="71">
                  <c:v>38322</c:v>
                </c:pt>
                <c:pt idx="72">
                  <c:v>38353</c:v>
                </c:pt>
                <c:pt idx="73">
                  <c:v>38384</c:v>
                </c:pt>
                <c:pt idx="74">
                  <c:v>38412</c:v>
                </c:pt>
                <c:pt idx="75">
                  <c:v>38443</c:v>
                </c:pt>
                <c:pt idx="76">
                  <c:v>38473</c:v>
                </c:pt>
                <c:pt idx="77">
                  <c:v>38504</c:v>
                </c:pt>
                <c:pt idx="78">
                  <c:v>38534</c:v>
                </c:pt>
                <c:pt idx="79">
                  <c:v>38565</c:v>
                </c:pt>
                <c:pt idx="80">
                  <c:v>38596</c:v>
                </c:pt>
                <c:pt idx="81">
                  <c:v>38626</c:v>
                </c:pt>
                <c:pt idx="82">
                  <c:v>38657</c:v>
                </c:pt>
                <c:pt idx="83">
                  <c:v>38687</c:v>
                </c:pt>
                <c:pt idx="84">
                  <c:v>38718</c:v>
                </c:pt>
                <c:pt idx="85">
                  <c:v>38749</c:v>
                </c:pt>
                <c:pt idx="86">
                  <c:v>38777</c:v>
                </c:pt>
                <c:pt idx="87">
                  <c:v>38808</c:v>
                </c:pt>
                <c:pt idx="88">
                  <c:v>38838</c:v>
                </c:pt>
                <c:pt idx="89">
                  <c:v>38869</c:v>
                </c:pt>
                <c:pt idx="90">
                  <c:v>38899</c:v>
                </c:pt>
                <c:pt idx="91">
                  <c:v>38930</c:v>
                </c:pt>
                <c:pt idx="92">
                  <c:v>38961</c:v>
                </c:pt>
                <c:pt idx="93">
                  <c:v>38991</c:v>
                </c:pt>
                <c:pt idx="94">
                  <c:v>39022</c:v>
                </c:pt>
                <c:pt idx="95">
                  <c:v>39052</c:v>
                </c:pt>
                <c:pt idx="96">
                  <c:v>39083</c:v>
                </c:pt>
                <c:pt idx="97">
                  <c:v>39114</c:v>
                </c:pt>
                <c:pt idx="98">
                  <c:v>39142</c:v>
                </c:pt>
                <c:pt idx="99">
                  <c:v>39173</c:v>
                </c:pt>
                <c:pt idx="100">
                  <c:v>39203</c:v>
                </c:pt>
                <c:pt idx="101">
                  <c:v>39234</c:v>
                </c:pt>
                <c:pt idx="102">
                  <c:v>39264</c:v>
                </c:pt>
                <c:pt idx="103">
                  <c:v>39295</c:v>
                </c:pt>
                <c:pt idx="104">
                  <c:v>39326</c:v>
                </c:pt>
                <c:pt idx="105">
                  <c:v>39356</c:v>
                </c:pt>
                <c:pt idx="106">
                  <c:v>39387</c:v>
                </c:pt>
                <c:pt idx="107">
                  <c:v>39417</c:v>
                </c:pt>
                <c:pt idx="108">
                  <c:v>39448</c:v>
                </c:pt>
                <c:pt idx="109">
                  <c:v>39479</c:v>
                </c:pt>
                <c:pt idx="110">
                  <c:v>39508</c:v>
                </c:pt>
                <c:pt idx="111">
                  <c:v>39539</c:v>
                </c:pt>
                <c:pt idx="112">
                  <c:v>39569</c:v>
                </c:pt>
                <c:pt idx="113">
                  <c:v>39600</c:v>
                </c:pt>
                <c:pt idx="114">
                  <c:v>39630</c:v>
                </c:pt>
                <c:pt idx="115">
                  <c:v>39661</c:v>
                </c:pt>
                <c:pt idx="116">
                  <c:v>39692</c:v>
                </c:pt>
                <c:pt idx="117">
                  <c:v>39722</c:v>
                </c:pt>
                <c:pt idx="118">
                  <c:v>39753</c:v>
                </c:pt>
                <c:pt idx="119">
                  <c:v>39783</c:v>
                </c:pt>
                <c:pt idx="120">
                  <c:v>39814</c:v>
                </c:pt>
                <c:pt idx="121">
                  <c:v>39845</c:v>
                </c:pt>
                <c:pt idx="122">
                  <c:v>39873</c:v>
                </c:pt>
                <c:pt idx="123">
                  <c:v>39904</c:v>
                </c:pt>
                <c:pt idx="124">
                  <c:v>39934</c:v>
                </c:pt>
                <c:pt idx="125">
                  <c:v>39965</c:v>
                </c:pt>
                <c:pt idx="126">
                  <c:v>39995</c:v>
                </c:pt>
                <c:pt idx="127">
                  <c:v>40026</c:v>
                </c:pt>
                <c:pt idx="128">
                  <c:v>40057</c:v>
                </c:pt>
                <c:pt idx="129">
                  <c:v>40087</c:v>
                </c:pt>
                <c:pt idx="130">
                  <c:v>40118</c:v>
                </c:pt>
                <c:pt idx="131">
                  <c:v>40148</c:v>
                </c:pt>
                <c:pt idx="132">
                  <c:v>40179</c:v>
                </c:pt>
                <c:pt idx="133">
                  <c:v>40210</c:v>
                </c:pt>
                <c:pt idx="134">
                  <c:v>40238</c:v>
                </c:pt>
                <c:pt idx="135">
                  <c:v>40269</c:v>
                </c:pt>
                <c:pt idx="136">
                  <c:v>40299</c:v>
                </c:pt>
                <c:pt idx="137">
                  <c:v>40330</c:v>
                </c:pt>
                <c:pt idx="138">
                  <c:v>40360</c:v>
                </c:pt>
                <c:pt idx="139">
                  <c:v>40391</c:v>
                </c:pt>
                <c:pt idx="140">
                  <c:v>40422</c:v>
                </c:pt>
                <c:pt idx="141">
                  <c:v>40452</c:v>
                </c:pt>
                <c:pt idx="142">
                  <c:v>40483</c:v>
                </c:pt>
                <c:pt idx="143">
                  <c:v>40513</c:v>
                </c:pt>
                <c:pt idx="144">
                  <c:v>40544</c:v>
                </c:pt>
                <c:pt idx="145">
                  <c:v>40575</c:v>
                </c:pt>
                <c:pt idx="146">
                  <c:v>40603</c:v>
                </c:pt>
                <c:pt idx="147">
                  <c:v>40634</c:v>
                </c:pt>
                <c:pt idx="148">
                  <c:v>40664</c:v>
                </c:pt>
                <c:pt idx="149">
                  <c:v>40695</c:v>
                </c:pt>
                <c:pt idx="150">
                  <c:v>40725</c:v>
                </c:pt>
                <c:pt idx="151">
                  <c:v>40756</c:v>
                </c:pt>
                <c:pt idx="152">
                  <c:v>40787</c:v>
                </c:pt>
                <c:pt idx="153">
                  <c:v>40817</c:v>
                </c:pt>
                <c:pt idx="154">
                  <c:v>40848</c:v>
                </c:pt>
                <c:pt idx="155">
                  <c:v>40878</c:v>
                </c:pt>
                <c:pt idx="156">
                  <c:v>40909</c:v>
                </c:pt>
                <c:pt idx="157">
                  <c:v>40940</c:v>
                </c:pt>
                <c:pt idx="158">
                  <c:v>40969</c:v>
                </c:pt>
                <c:pt idx="159">
                  <c:v>41000</c:v>
                </c:pt>
                <c:pt idx="160">
                  <c:v>41030</c:v>
                </c:pt>
                <c:pt idx="161">
                  <c:v>41061</c:v>
                </c:pt>
                <c:pt idx="162">
                  <c:v>41091</c:v>
                </c:pt>
                <c:pt idx="163">
                  <c:v>41122</c:v>
                </c:pt>
                <c:pt idx="164">
                  <c:v>41153</c:v>
                </c:pt>
                <c:pt idx="165">
                  <c:v>41183</c:v>
                </c:pt>
                <c:pt idx="166">
                  <c:v>41214</c:v>
                </c:pt>
                <c:pt idx="167">
                  <c:v>41244</c:v>
                </c:pt>
                <c:pt idx="168">
                  <c:v>41275</c:v>
                </c:pt>
                <c:pt idx="169">
                  <c:v>41306</c:v>
                </c:pt>
                <c:pt idx="170">
                  <c:v>41334</c:v>
                </c:pt>
                <c:pt idx="171">
                  <c:v>41365</c:v>
                </c:pt>
                <c:pt idx="172">
                  <c:v>41395</c:v>
                </c:pt>
                <c:pt idx="173">
                  <c:v>41426</c:v>
                </c:pt>
                <c:pt idx="174">
                  <c:v>41456</c:v>
                </c:pt>
                <c:pt idx="175">
                  <c:v>41487</c:v>
                </c:pt>
                <c:pt idx="176">
                  <c:v>41518</c:v>
                </c:pt>
                <c:pt idx="177">
                  <c:v>41548</c:v>
                </c:pt>
                <c:pt idx="178">
                  <c:v>41579</c:v>
                </c:pt>
                <c:pt idx="179">
                  <c:v>41609</c:v>
                </c:pt>
                <c:pt idx="180">
                  <c:v>41640</c:v>
                </c:pt>
                <c:pt idx="181">
                  <c:v>41671</c:v>
                </c:pt>
                <c:pt idx="182">
                  <c:v>41699</c:v>
                </c:pt>
                <c:pt idx="183">
                  <c:v>41730</c:v>
                </c:pt>
                <c:pt idx="184">
                  <c:v>41760</c:v>
                </c:pt>
                <c:pt idx="185">
                  <c:v>41791</c:v>
                </c:pt>
                <c:pt idx="186">
                  <c:v>41821</c:v>
                </c:pt>
                <c:pt idx="187">
                  <c:v>41852</c:v>
                </c:pt>
                <c:pt idx="188">
                  <c:v>41883</c:v>
                </c:pt>
                <c:pt idx="189">
                  <c:v>41913</c:v>
                </c:pt>
                <c:pt idx="190">
                  <c:v>41944</c:v>
                </c:pt>
                <c:pt idx="191">
                  <c:v>41974</c:v>
                </c:pt>
                <c:pt idx="192">
                  <c:v>42005</c:v>
                </c:pt>
                <c:pt idx="193">
                  <c:v>42036</c:v>
                </c:pt>
                <c:pt idx="194">
                  <c:v>42064</c:v>
                </c:pt>
                <c:pt idx="195">
                  <c:v>42095</c:v>
                </c:pt>
                <c:pt idx="196">
                  <c:v>42125</c:v>
                </c:pt>
                <c:pt idx="197">
                  <c:v>42156</c:v>
                </c:pt>
                <c:pt idx="198">
                  <c:v>42186</c:v>
                </c:pt>
                <c:pt idx="199">
                  <c:v>42217</c:v>
                </c:pt>
                <c:pt idx="200">
                  <c:v>42248</c:v>
                </c:pt>
                <c:pt idx="201">
                  <c:v>42278</c:v>
                </c:pt>
                <c:pt idx="202">
                  <c:v>42309</c:v>
                </c:pt>
                <c:pt idx="203">
                  <c:v>42339</c:v>
                </c:pt>
                <c:pt idx="204">
                  <c:v>42370</c:v>
                </c:pt>
                <c:pt idx="205">
                  <c:v>42401</c:v>
                </c:pt>
                <c:pt idx="206">
                  <c:v>42430</c:v>
                </c:pt>
                <c:pt idx="207">
                  <c:v>42461</c:v>
                </c:pt>
                <c:pt idx="208">
                  <c:v>42491</c:v>
                </c:pt>
                <c:pt idx="209">
                  <c:v>42522</c:v>
                </c:pt>
                <c:pt idx="210">
                  <c:v>42552</c:v>
                </c:pt>
                <c:pt idx="211">
                  <c:v>42583</c:v>
                </c:pt>
                <c:pt idx="212">
                  <c:v>42614</c:v>
                </c:pt>
                <c:pt idx="213">
                  <c:v>42644</c:v>
                </c:pt>
                <c:pt idx="214">
                  <c:v>42675</c:v>
                </c:pt>
                <c:pt idx="215">
                  <c:v>42705</c:v>
                </c:pt>
                <c:pt idx="216">
                  <c:v>42736</c:v>
                </c:pt>
                <c:pt idx="217">
                  <c:v>42767</c:v>
                </c:pt>
                <c:pt idx="218">
                  <c:v>42795</c:v>
                </c:pt>
                <c:pt idx="219">
                  <c:v>42826</c:v>
                </c:pt>
                <c:pt idx="220">
                  <c:v>42856</c:v>
                </c:pt>
                <c:pt idx="221">
                  <c:v>42887</c:v>
                </c:pt>
                <c:pt idx="222">
                  <c:v>42917</c:v>
                </c:pt>
                <c:pt idx="223">
                  <c:v>42948</c:v>
                </c:pt>
                <c:pt idx="224">
                  <c:v>42979</c:v>
                </c:pt>
                <c:pt idx="225">
                  <c:v>43009</c:v>
                </c:pt>
                <c:pt idx="226">
                  <c:v>43040</c:v>
                </c:pt>
                <c:pt idx="227">
                  <c:v>43070</c:v>
                </c:pt>
                <c:pt idx="228">
                  <c:v>43101</c:v>
                </c:pt>
                <c:pt idx="229">
                  <c:v>43132</c:v>
                </c:pt>
                <c:pt idx="230">
                  <c:v>43160</c:v>
                </c:pt>
                <c:pt idx="231">
                  <c:v>43191</c:v>
                </c:pt>
                <c:pt idx="232">
                  <c:v>43221</c:v>
                </c:pt>
                <c:pt idx="233">
                  <c:v>43252</c:v>
                </c:pt>
                <c:pt idx="234">
                  <c:v>43282</c:v>
                </c:pt>
                <c:pt idx="235">
                  <c:v>43313</c:v>
                </c:pt>
                <c:pt idx="236">
                  <c:v>43344</c:v>
                </c:pt>
                <c:pt idx="237">
                  <c:v>43374</c:v>
                </c:pt>
                <c:pt idx="238">
                  <c:v>43405</c:v>
                </c:pt>
              </c:numCache>
            </c:numRef>
          </c:cat>
          <c:val>
            <c:numRef>
              <c:f>'tx real juros ao ano IPCA ac 12'!$O$2:$O$240</c:f>
              <c:numCache>
                <c:formatCode>General</c:formatCode>
                <c:ptCount val="239"/>
                <c:pt idx="132">
                  <c:v>3.993001</c:v>
                </c:pt>
                <c:pt idx="133">
                  <c:v>3.993001</c:v>
                </c:pt>
                <c:pt idx="134">
                  <c:v>3.993001</c:v>
                </c:pt>
                <c:pt idx="135">
                  <c:v>3.993001</c:v>
                </c:pt>
                <c:pt idx="136">
                  <c:v>3.993001</c:v>
                </c:pt>
                <c:pt idx="137">
                  <c:v>3.993001</c:v>
                </c:pt>
                <c:pt idx="138">
                  <c:v>3.993001</c:v>
                </c:pt>
                <c:pt idx="139">
                  <c:v>3.993001</c:v>
                </c:pt>
                <c:pt idx="140">
                  <c:v>3.993001</c:v>
                </c:pt>
                <c:pt idx="141">
                  <c:v>3.993001</c:v>
                </c:pt>
                <c:pt idx="142">
                  <c:v>3.993001</c:v>
                </c:pt>
                <c:pt idx="143">
                  <c:v>3.993001</c:v>
                </c:pt>
                <c:pt idx="144">
                  <c:v>3.993001</c:v>
                </c:pt>
                <c:pt idx="145">
                  <c:v>3.993001</c:v>
                </c:pt>
                <c:pt idx="146">
                  <c:v>3.993001</c:v>
                </c:pt>
                <c:pt idx="147">
                  <c:v>3.993001</c:v>
                </c:pt>
                <c:pt idx="148">
                  <c:v>3.993001</c:v>
                </c:pt>
                <c:pt idx="149">
                  <c:v>3.993001</c:v>
                </c:pt>
                <c:pt idx="150">
                  <c:v>3.993001</c:v>
                </c:pt>
                <c:pt idx="151">
                  <c:v>3.993001</c:v>
                </c:pt>
                <c:pt idx="152">
                  <c:v>3.993001</c:v>
                </c:pt>
                <c:pt idx="153">
                  <c:v>3.993001</c:v>
                </c:pt>
                <c:pt idx="154">
                  <c:v>3.993001</c:v>
                </c:pt>
                <c:pt idx="155">
                  <c:v>3.993001</c:v>
                </c:pt>
                <c:pt idx="156">
                  <c:v>3.993001</c:v>
                </c:pt>
                <c:pt idx="157">
                  <c:v>3.993001</c:v>
                </c:pt>
                <c:pt idx="158">
                  <c:v>3.993001</c:v>
                </c:pt>
                <c:pt idx="159">
                  <c:v>3.993001</c:v>
                </c:pt>
                <c:pt idx="160">
                  <c:v>3.993001</c:v>
                </c:pt>
                <c:pt idx="161">
                  <c:v>3.993001</c:v>
                </c:pt>
                <c:pt idx="162">
                  <c:v>3.993001</c:v>
                </c:pt>
                <c:pt idx="163">
                  <c:v>3.993001</c:v>
                </c:pt>
                <c:pt idx="164">
                  <c:v>3.993001</c:v>
                </c:pt>
                <c:pt idx="165">
                  <c:v>3.993001</c:v>
                </c:pt>
                <c:pt idx="166">
                  <c:v>3.993001</c:v>
                </c:pt>
                <c:pt idx="167">
                  <c:v>3.993001</c:v>
                </c:pt>
                <c:pt idx="168">
                  <c:v>3.993001</c:v>
                </c:pt>
                <c:pt idx="169">
                  <c:v>3.993001</c:v>
                </c:pt>
                <c:pt idx="170">
                  <c:v>3.993001</c:v>
                </c:pt>
                <c:pt idx="171">
                  <c:v>3.993001</c:v>
                </c:pt>
                <c:pt idx="172">
                  <c:v>3.993001</c:v>
                </c:pt>
                <c:pt idx="173">
                  <c:v>3.993001</c:v>
                </c:pt>
                <c:pt idx="174">
                  <c:v>3.993001</c:v>
                </c:pt>
                <c:pt idx="175">
                  <c:v>3.993001</c:v>
                </c:pt>
                <c:pt idx="176">
                  <c:v>3.993001</c:v>
                </c:pt>
                <c:pt idx="177">
                  <c:v>3.993001</c:v>
                </c:pt>
                <c:pt idx="178">
                  <c:v>3.993001</c:v>
                </c:pt>
                <c:pt idx="179">
                  <c:v>3.993001</c:v>
                </c:pt>
                <c:pt idx="180">
                  <c:v>3.993001</c:v>
                </c:pt>
                <c:pt idx="181">
                  <c:v>3.993001</c:v>
                </c:pt>
                <c:pt idx="182">
                  <c:v>3.993001</c:v>
                </c:pt>
                <c:pt idx="183">
                  <c:v>3.993001</c:v>
                </c:pt>
                <c:pt idx="184">
                  <c:v>3.993001</c:v>
                </c:pt>
                <c:pt idx="185">
                  <c:v>3.993001</c:v>
                </c:pt>
                <c:pt idx="186">
                  <c:v>3.993001</c:v>
                </c:pt>
                <c:pt idx="187">
                  <c:v>3.993001</c:v>
                </c:pt>
                <c:pt idx="188">
                  <c:v>3.993001</c:v>
                </c:pt>
                <c:pt idx="189">
                  <c:v>3.993001</c:v>
                </c:pt>
                <c:pt idx="190">
                  <c:v>3.993001</c:v>
                </c:pt>
                <c:pt idx="191">
                  <c:v>3.993001</c:v>
                </c:pt>
                <c:pt idx="192">
                  <c:v>3.993001</c:v>
                </c:pt>
                <c:pt idx="193">
                  <c:v>3.993001</c:v>
                </c:pt>
                <c:pt idx="194">
                  <c:v>3.993001</c:v>
                </c:pt>
                <c:pt idx="195">
                  <c:v>3.993001</c:v>
                </c:pt>
                <c:pt idx="196">
                  <c:v>3.993001</c:v>
                </c:pt>
                <c:pt idx="197">
                  <c:v>3.993001</c:v>
                </c:pt>
                <c:pt idx="198">
                  <c:v>3.993001</c:v>
                </c:pt>
                <c:pt idx="199">
                  <c:v>3.993001</c:v>
                </c:pt>
                <c:pt idx="200">
                  <c:v>3.993001</c:v>
                </c:pt>
                <c:pt idx="201">
                  <c:v>3.993001</c:v>
                </c:pt>
                <c:pt idx="202">
                  <c:v>3.993001</c:v>
                </c:pt>
                <c:pt idx="203">
                  <c:v>3.993001</c:v>
                </c:pt>
                <c:pt idx="204">
                  <c:v>3.993001</c:v>
                </c:pt>
                <c:pt idx="205">
                  <c:v>3.993001</c:v>
                </c:pt>
                <c:pt idx="206">
                  <c:v>3.993001</c:v>
                </c:pt>
                <c:pt idx="207">
                  <c:v>3.993001</c:v>
                </c:pt>
                <c:pt idx="208">
                  <c:v>3.993001</c:v>
                </c:pt>
                <c:pt idx="209">
                  <c:v>3.993001</c:v>
                </c:pt>
                <c:pt idx="210">
                  <c:v>3.993001</c:v>
                </c:pt>
                <c:pt idx="211">
                  <c:v>3.993001</c:v>
                </c:pt>
                <c:pt idx="212">
                  <c:v>3.993001</c:v>
                </c:pt>
                <c:pt idx="213">
                  <c:v>3.993001</c:v>
                </c:pt>
                <c:pt idx="214">
                  <c:v>3.993001</c:v>
                </c:pt>
                <c:pt idx="215">
                  <c:v>3.993001</c:v>
                </c:pt>
                <c:pt idx="216">
                  <c:v>3.993001</c:v>
                </c:pt>
                <c:pt idx="217">
                  <c:v>3.993001</c:v>
                </c:pt>
                <c:pt idx="218">
                  <c:v>3.993001</c:v>
                </c:pt>
                <c:pt idx="219">
                  <c:v>3.993001</c:v>
                </c:pt>
                <c:pt idx="220">
                  <c:v>3.993001</c:v>
                </c:pt>
                <c:pt idx="221">
                  <c:v>3.993001</c:v>
                </c:pt>
                <c:pt idx="222">
                  <c:v>3.993001</c:v>
                </c:pt>
                <c:pt idx="223">
                  <c:v>3.993001</c:v>
                </c:pt>
                <c:pt idx="224">
                  <c:v>3.993001</c:v>
                </c:pt>
                <c:pt idx="225">
                  <c:v>3.993001</c:v>
                </c:pt>
                <c:pt idx="226">
                  <c:v>3.993001</c:v>
                </c:pt>
                <c:pt idx="227">
                  <c:v>3.993001</c:v>
                </c:pt>
                <c:pt idx="228">
                  <c:v>3.993001</c:v>
                </c:pt>
                <c:pt idx="229">
                  <c:v>3.993001</c:v>
                </c:pt>
                <c:pt idx="230">
                  <c:v>3.993001</c:v>
                </c:pt>
                <c:pt idx="231">
                  <c:v>3.993001</c:v>
                </c:pt>
                <c:pt idx="232">
                  <c:v>3.993001</c:v>
                </c:pt>
                <c:pt idx="233">
                  <c:v>3.993001</c:v>
                </c:pt>
                <c:pt idx="234">
                  <c:v>3.993001</c:v>
                </c:pt>
                <c:pt idx="235">
                  <c:v>3.993001</c:v>
                </c:pt>
                <c:pt idx="236">
                  <c:v>3.993001</c:v>
                </c:pt>
                <c:pt idx="237">
                  <c:v>3.993001</c:v>
                </c:pt>
                <c:pt idx="238">
                  <c:v>3.993001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E8-44F4-8C45-EBD776BED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134016"/>
        <c:axId val="132246912"/>
      </c:lineChart>
      <c:dateAx>
        <c:axId val="13224384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245376"/>
        <c:crosses val="autoZero"/>
        <c:auto val="1"/>
        <c:lblOffset val="100"/>
        <c:baseTimeUnit val="months"/>
      </c:dateAx>
      <c:valAx>
        <c:axId val="13224537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243840"/>
        <c:crosses val="autoZero"/>
        <c:crossBetween val="between"/>
      </c:valAx>
      <c:valAx>
        <c:axId val="1322469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2134016"/>
        <c:crosses val="max"/>
        <c:crossBetween val="between"/>
      </c:valAx>
      <c:dateAx>
        <c:axId val="132134016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one"/>
        <c:crossAx val="132246912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173775692756321"/>
          <c:y val="0.7355286696884985"/>
          <c:w val="0.74365171206206215"/>
          <c:h val="0.246616844371912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259011059243313E-2"/>
          <c:y val="4.9120835497240355E-2"/>
          <c:w val="0.88655359563822922"/>
          <c:h val="0.55711747544925161"/>
        </c:manualLayout>
      </c:layout>
      <c:lineChart>
        <c:grouping val="standard"/>
        <c:varyColors val="0"/>
        <c:ser>
          <c:idx val="0"/>
          <c:order val="0"/>
          <c:tx>
            <c:strRef>
              <c:f>Emp!$AO$2</c:f>
              <c:strCache>
                <c:ptCount val="1"/>
                <c:pt idx="0">
                  <c:v>Agriculture and Mining</c:v>
                </c:pt>
              </c:strCache>
            </c:strRef>
          </c:tx>
          <c:spPr>
            <a:ln w="28575" cap="rnd">
              <a:solidFill>
                <a:schemeClr val="accent3">
                  <a:lumMod val="75000"/>
                </a:schemeClr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Emp!$AN$4:$AN$65</c:f>
              <c:numCache>
                <c:formatCode>0_ ;\-0\ 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Emp!$AO$4:$AO$65</c:f>
              <c:numCache>
                <c:formatCode>_(* #,##0.00_);_(* \(#,##0.00\);_(* "-"??_);_(@_)</c:formatCode>
                <c:ptCount val="62"/>
                <c:pt idx="0">
                  <c:v>0.64853962915106367</c:v>
                </c:pt>
                <c:pt idx="1">
                  <c:v>0.64333965943386406</c:v>
                </c:pt>
                <c:pt idx="2">
                  <c:v>0.6380724085523003</c:v>
                </c:pt>
                <c:pt idx="3">
                  <c:v>0.63273816465959121</c:v>
                </c:pt>
                <c:pt idx="4">
                  <c:v>0.62733728774488928</c:v>
                </c:pt>
                <c:pt idx="5">
                  <c:v>0.62187021205097781</c:v>
                </c:pt>
                <c:pt idx="6">
                  <c:v>0.61633744842002425</c:v>
                </c:pt>
                <c:pt idx="7">
                  <c:v>0.61073958655457727</c:v>
                </c:pt>
                <c:pt idx="8">
                  <c:v>0.60507729718054482</c:v>
                </c:pt>
                <c:pt idx="9">
                  <c:v>0.59935133409855779</c:v>
                </c:pt>
                <c:pt idx="10">
                  <c:v>0.59356253610978749</c:v>
                </c:pt>
                <c:pt idx="11">
                  <c:v>0.58418577048697573</c:v>
                </c:pt>
                <c:pt idx="12">
                  <c:v>0.57467943292643786</c:v>
                </c:pt>
                <c:pt idx="13">
                  <c:v>0.56504815516511597</c:v>
                </c:pt>
                <c:pt idx="14">
                  <c:v>0.55529700326868048</c:v>
                </c:pt>
                <c:pt idx="15">
                  <c:v>0.54543148177258471</c:v>
                </c:pt>
                <c:pt idx="16">
                  <c:v>0.53545753561350429</c:v>
                </c:pt>
                <c:pt idx="17">
                  <c:v>0.5253815496654628</c:v>
                </c:pt>
                <c:pt idx="18">
                  <c:v>0.51521034570514201</c:v>
                </c:pt>
                <c:pt idx="19">
                  <c:v>0.50495117664458944</c:v>
                </c:pt>
                <c:pt idx="20">
                  <c:v>0.49461171788701064</c:v>
                </c:pt>
                <c:pt idx="21">
                  <c:v>0.48367764302021782</c:v>
                </c:pt>
                <c:pt idx="22">
                  <c:v>0.47372465985497814</c:v>
                </c:pt>
                <c:pt idx="23">
                  <c:v>0.45658843012725353</c:v>
                </c:pt>
                <c:pt idx="24">
                  <c:v>0.43899277757557431</c:v>
                </c:pt>
                <c:pt idx="25">
                  <c:v>0.42133111327353778</c:v>
                </c:pt>
                <c:pt idx="26">
                  <c:v>0.40364724694573023</c:v>
                </c:pt>
                <c:pt idx="27">
                  <c:v>0.39950358241555434</c:v>
                </c:pt>
                <c:pt idx="28">
                  <c:v>0.37797464976916639</c:v>
                </c:pt>
                <c:pt idx="29">
                  <c:v>0.3651103495449709</c:v>
                </c:pt>
                <c:pt idx="30">
                  <c:v>0.38647014152847692</c:v>
                </c:pt>
                <c:pt idx="31">
                  <c:v>0.33420167126773376</c:v>
                </c:pt>
                <c:pt idx="32">
                  <c:v>0.338422984423081</c:v>
                </c:pt>
                <c:pt idx="33">
                  <c:v>0.31508811352899196</c:v>
                </c:pt>
                <c:pt idx="34">
                  <c:v>0.34159496304233083</c:v>
                </c:pt>
                <c:pt idx="35">
                  <c:v>0.35528208199375277</c:v>
                </c:pt>
                <c:pt idx="36">
                  <c:v>0.3005208961813558</c:v>
                </c:pt>
                <c:pt idx="37">
                  <c:v>0.28729110107415395</c:v>
                </c:pt>
                <c:pt idx="38">
                  <c:v>0.27876773814018635</c:v>
                </c:pt>
                <c:pt idx="39">
                  <c:v>0.27151354787867638</c:v>
                </c:pt>
                <c:pt idx="40">
                  <c:v>0.26840446247447591</c:v>
                </c:pt>
                <c:pt idx="41">
                  <c:v>0.27373470425896407</c:v>
                </c:pt>
                <c:pt idx="42">
                  <c:v>0.27988022098768778</c:v>
                </c:pt>
                <c:pt idx="43">
                  <c:v>0.27632262410831815</c:v>
                </c:pt>
                <c:pt idx="44">
                  <c:v>0.26970573161290995</c:v>
                </c:pt>
                <c:pt idx="45">
                  <c:v>0.26327225890649675</c:v>
                </c:pt>
                <c:pt idx="46">
                  <c:v>0.24923883589182227</c:v>
                </c:pt>
                <c:pt idx="47">
                  <c:v>0.24795098346528588</c:v>
                </c:pt>
                <c:pt idx="48">
                  <c:v>0.24087071856953637</c:v>
                </c:pt>
                <c:pt idx="49">
                  <c:v>0.24540965831983971</c:v>
                </c:pt>
                <c:pt idx="50">
                  <c:v>0.22598826903295652</c:v>
                </c:pt>
                <c:pt idx="51">
                  <c:v>0.21544420454213176</c:v>
                </c:pt>
                <c:pt idx="52">
                  <c:v>0.2130243949142013</c:v>
                </c:pt>
                <c:pt idx="53">
                  <c:v>0.21316280180987959</c:v>
                </c:pt>
                <c:pt idx="54">
                  <c:v>0.21696699649425127</c:v>
                </c:pt>
                <c:pt idx="55">
                  <c:v>0.21182752807957317</c:v>
                </c:pt>
                <c:pt idx="56">
                  <c:v>0.20024114887259126</c:v>
                </c:pt>
                <c:pt idx="57">
                  <c:v>0.18901992525722919</c:v>
                </c:pt>
                <c:pt idx="58">
                  <c:v>0.18095221755860325</c:v>
                </c:pt>
                <c:pt idx="59">
                  <c:v>0.1766635119949076</c:v>
                </c:pt>
                <c:pt idx="60">
                  <c:v>0.17005242974510798</c:v>
                </c:pt>
                <c:pt idx="61">
                  <c:v>0.1634377898716749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40-4152-BF3A-F6EDA62E6C1D}"/>
            </c:ext>
          </c:extLst>
        </c:ser>
        <c:ser>
          <c:idx val="1"/>
          <c:order val="1"/>
          <c:tx>
            <c:strRef>
              <c:f>Emp!$AP$2</c:f>
              <c:strCache>
                <c:ptCount val="1"/>
                <c:pt idx="0">
                  <c:v>Manufacturing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Emp!$AN$4:$AN$65</c:f>
              <c:numCache>
                <c:formatCode>0_ ;\-0\ 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Emp!$AP$4:$AP$65</c:f>
              <c:numCache>
                <c:formatCode>_(* #,##0.00_);_(* \(#,##0.00\);_(* "-"??_);_(@_)</c:formatCode>
                <c:ptCount val="62"/>
                <c:pt idx="0">
                  <c:v>0.11480973155940639</c:v>
                </c:pt>
                <c:pt idx="1">
                  <c:v>0.11522948764168166</c:v>
                </c:pt>
                <c:pt idx="2">
                  <c:v>0.11563100230937524</c:v>
                </c:pt>
                <c:pt idx="3">
                  <c:v>0.11601369796161741</c:v>
                </c:pt>
                <c:pt idx="4">
                  <c:v>0.11637699883823148</c:v>
                </c:pt>
                <c:pt idx="5">
                  <c:v>0.11672033206980688</c:v>
                </c:pt>
                <c:pt idx="6">
                  <c:v>0.11704312877106733</c:v>
                </c:pt>
                <c:pt idx="7">
                  <c:v>0.11734482517598391</c:v>
                </c:pt>
                <c:pt idx="8">
                  <c:v>0.11762486381277362</c:v>
                </c:pt>
                <c:pt idx="9">
                  <c:v>0.11788269471660599</c:v>
                </c:pt>
                <c:pt idx="10">
                  <c:v>0.11811777667751093</c:v>
                </c:pt>
                <c:pt idx="11">
                  <c:v>0.11980675850411737</c:v>
                </c:pt>
                <c:pt idx="12">
                  <c:v>0.12146074732405301</c:v>
                </c:pt>
                <c:pt idx="13">
                  <c:v>0.12307619434845476</c:v>
                </c:pt>
                <c:pt idx="14">
                  <c:v>0.12464950154433439</c:v>
                </c:pt>
                <c:pt idx="15">
                  <c:v>0.12617703400673838</c:v>
                </c:pt>
                <c:pt idx="16">
                  <c:v>0.12765513336157641</c:v>
                </c:pt>
                <c:pt idx="17">
                  <c:v>0.12908013216374534</c:v>
                </c:pt>
                <c:pt idx="18">
                  <c:v>0.13044836924072589</c:v>
                </c:pt>
                <c:pt idx="19">
                  <c:v>0.13175620591668805</c:v>
                </c:pt>
                <c:pt idx="20">
                  <c:v>0.13300004303651028</c:v>
                </c:pt>
                <c:pt idx="21">
                  <c:v>0.12654832775621674</c:v>
                </c:pt>
                <c:pt idx="22">
                  <c:v>0.12067551141336345</c:v>
                </c:pt>
                <c:pt idx="23">
                  <c:v>0.1262386394997517</c:v>
                </c:pt>
                <c:pt idx="24">
                  <c:v>0.12955089659653105</c:v>
                </c:pt>
                <c:pt idx="25">
                  <c:v>0.13271550710404098</c:v>
                </c:pt>
                <c:pt idx="26">
                  <c:v>0.13571088449006893</c:v>
                </c:pt>
                <c:pt idx="27">
                  <c:v>0.13858213895908897</c:v>
                </c:pt>
                <c:pt idx="28">
                  <c:v>0.13413876259053401</c:v>
                </c:pt>
                <c:pt idx="29">
                  <c:v>0.13955873128114318</c:v>
                </c:pt>
                <c:pt idx="30">
                  <c:v>0.12678485336677189</c:v>
                </c:pt>
                <c:pt idx="31">
                  <c:v>0.14084324381137064</c:v>
                </c:pt>
                <c:pt idx="32">
                  <c:v>0.13823945765680937</c:v>
                </c:pt>
                <c:pt idx="33">
                  <c:v>0.13319008092374668</c:v>
                </c:pt>
                <c:pt idx="34">
                  <c:v>0.13361688604548244</c:v>
                </c:pt>
                <c:pt idx="35">
                  <c:v>0.13930558685898017</c:v>
                </c:pt>
                <c:pt idx="36">
                  <c:v>0.1544586930978209</c:v>
                </c:pt>
                <c:pt idx="37">
                  <c:v>0.15048855937517067</c:v>
                </c:pt>
                <c:pt idx="38">
                  <c:v>0.15163606295873452</c:v>
                </c:pt>
                <c:pt idx="39">
                  <c:v>0.15318021849010158</c:v>
                </c:pt>
                <c:pt idx="40">
                  <c:v>0.14672604198967659</c:v>
                </c:pt>
                <c:pt idx="41">
                  <c:v>0.13908215552685649</c:v>
                </c:pt>
                <c:pt idx="42">
                  <c:v>0.13272835258135546</c:v>
                </c:pt>
                <c:pt idx="43">
                  <c:v>0.13184818266413559</c:v>
                </c:pt>
                <c:pt idx="44">
                  <c:v>0.13153054323924987</c:v>
                </c:pt>
                <c:pt idx="45">
                  <c:v>0.12964214637174226</c:v>
                </c:pt>
                <c:pt idx="46">
                  <c:v>0.12786070145765843</c:v>
                </c:pt>
                <c:pt idx="47">
                  <c:v>0.12266342518531347</c:v>
                </c:pt>
                <c:pt idx="48">
                  <c:v>0.11612066274616993</c:v>
                </c:pt>
                <c:pt idx="49">
                  <c:v>0.1169649950413196</c:v>
                </c:pt>
                <c:pt idx="50">
                  <c:v>0.12021559901214536</c:v>
                </c:pt>
                <c:pt idx="51">
                  <c:v>0.11757278141492127</c:v>
                </c:pt>
                <c:pt idx="52">
                  <c:v>0.11679364599384863</c:v>
                </c:pt>
                <c:pt idx="53">
                  <c:v>0.11881613919803227</c:v>
                </c:pt>
                <c:pt idx="54">
                  <c:v>0.12248746842482248</c:v>
                </c:pt>
                <c:pt idx="55">
                  <c:v>0.12841623206507696</c:v>
                </c:pt>
                <c:pt idx="56">
                  <c:v>0.12486250088380899</c:v>
                </c:pt>
                <c:pt idx="57">
                  <c:v>0.12769987140959416</c:v>
                </c:pt>
                <c:pt idx="58">
                  <c:v>0.13010439112172467</c:v>
                </c:pt>
                <c:pt idx="59">
                  <c:v>0.12680959960956525</c:v>
                </c:pt>
                <c:pt idx="60">
                  <c:v>0.12108463839041467</c:v>
                </c:pt>
                <c:pt idx="61">
                  <c:v>0.11543796956727559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40-4152-BF3A-F6EDA62E6C1D}"/>
            </c:ext>
          </c:extLst>
        </c:ser>
        <c:ser>
          <c:idx val="2"/>
          <c:order val="2"/>
          <c:tx>
            <c:strRef>
              <c:f>Emp!$AQ$2</c:f>
              <c:strCache>
                <c:ptCount val="1"/>
                <c:pt idx="0">
                  <c:v>Construction and Energy Infrastructure</c:v>
                </c:pt>
              </c:strCache>
            </c:strRef>
          </c:tx>
          <c:spPr>
            <a:ln w="28575" cap="rnd">
              <a:solidFill>
                <a:schemeClr val="bg2">
                  <a:lumMod val="25000"/>
                </a:schemeClr>
              </a:solidFill>
              <a:prstDash val="lgDash"/>
              <a:round/>
            </a:ln>
            <a:effectLst/>
          </c:spPr>
          <c:marker>
            <c:symbol val="none"/>
          </c:marker>
          <c:cat>
            <c:numRef>
              <c:f>Emp!$AN$4:$AN$65</c:f>
              <c:numCache>
                <c:formatCode>0_ ;\-0\ 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Emp!$AQ$4:$AQ$65</c:f>
              <c:numCache>
                <c:formatCode>_(* #,##0.00_);_(* \(#,##0.00\);_(* "-"??_);_(@_)</c:formatCode>
                <c:ptCount val="62"/>
                <c:pt idx="0">
                  <c:v>4.4973768551796189E-2</c:v>
                </c:pt>
                <c:pt idx="1">
                  <c:v>4.5034926831148583E-2</c:v>
                </c:pt>
                <c:pt idx="2">
                  <c:v>4.5088928516933892E-2</c:v>
                </c:pt>
                <c:pt idx="3">
                  <c:v>4.5135598865019298E-2</c:v>
                </c:pt>
                <c:pt idx="4">
                  <c:v>4.5174765180403947E-2</c:v>
                </c:pt>
                <c:pt idx="5">
                  <c:v>4.5206257191342719E-2</c:v>
                </c:pt>
                <c:pt idx="6">
                  <c:v>4.5229907435370455E-2</c:v>
                </c:pt>
                <c:pt idx="7">
                  <c:v>4.5245551656486672E-2</c:v>
                </c:pt>
                <c:pt idx="8">
                  <c:v>4.5253029212656726E-2</c:v>
                </c:pt>
                <c:pt idx="9">
                  <c:v>4.5252183492679919E-2</c:v>
                </c:pt>
                <c:pt idx="10">
                  <c:v>4.5242862341367741E-2</c:v>
                </c:pt>
                <c:pt idx="11">
                  <c:v>4.7753981595547848E-2</c:v>
                </c:pt>
                <c:pt idx="12">
                  <c:v>5.0380920126870406E-2</c:v>
                </c:pt>
                <c:pt idx="13">
                  <c:v>5.3126895294599082E-2</c:v>
                </c:pt>
                <c:pt idx="14">
                  <c:v>5.5995025993773331E-2</c:v>
                </c:pt>
                <c:pt idx="15">
                  <c:v>5.8988313504421373E-2</c:v>
                </c:pt>
                <c:pt idx="16">
                  <c:v>6.2109621658768314E-2</c:v>
                </c:pt>
                <c:pt idx="17">
                  <c:v>6.5361656441818336E-2</c:v>
                </c:pt>
                <c:pt idx="18">
                  <c:v>6.8746945157864489E-2</c:v>
                </c:pt>
                <c:pt idx="19">
                  <c:v>7.2267815312420242E-2</c:v>
                </c:pt>
                <c:pt idx="20">
                  <c:v>7.592637337542911E-2</c:v>
                </c:pt>
                <c:pt idx="21">
                  <c:v>6.5215055289478102E-2</c:v>
                </c:pt>
                <c:pt idx="22">
                  <c:v>5.5464841404371405E-2</c:v>
                </c:pt>
                <c:pt idx="23">
                  <c:v>6.800178029201738E-2</c:v>
                </c:pt>
                <c:pt idx="24">
                  <c:v>7.3106016704119911E-2</c:v>
                </c:pt>
                <c:pt idx="25">
                  <c:v>7.8466860458847806E-2</c:v>
                </c:pt>
                <c:pt idx="26">
                  <c:v>8.408147264070337E-2</c:v>
                </c:pt>
                <c:pt idx="27">
                  <c:v>8.6663323772169676E-2</c:v>
                </c:pt>
                <c:pt idx="28">
                  <c:v>9.0821274561789622E-2</c:v>
                </c:pt>
                <c:pt idx="29">
                  <c:v>8.9986793778548138E-2</c:v>
                </c:pt>
                <c:pt idx="30">
                  <c:v>9.6416749569714882E-2</c:v>
                </c:pt>
                <c:pt idx="31">
                  <c:v>9.7986766670754816E-2</c:v>
                </c:pt>
                <c:pt idx="32">
                  <c:v>8.7051189751753508E-2</c:v>
                </c:pt>
                <c:pt idx="33">
                  <c:v>8.1697183813824625E-2</c:v>
                </c:pt>
                <c:pt idx="34">
                  <c:v>7.2514324724523488E-2</c:v>
                </c:pt>
                <c:pt idx="35">
                  <c:v>7.8054324609603057E-2</c:v>
                </c:pt>
                <c:pt idx="36">
                  <c:v>7.9941652227246515E-2</c:v>
                </c:pt>
                <c:pt idx="37">
                  <c:v>8.1956464782739602E-2</c:v>
                </c:pt>
                <c:pt idx="38">
                  <c:v>8.0234263948661858E-2</c:v>
                </c:pt>
                <c:pt idx="39">
                  <c:v>7.7267074477535197E-2</c:v>
                </c:pt>
                <c:pt idx="40">
                  <c:v>7.7020295280748136E-2</c:v>
                </c:pt>
                <c:pt idx="41">
                  <c:v>7.195169640879237E-2</c:v>
                </c:pt>
                <c:pt idx="42">
                  <c:v>6.7457444959132973E-2</c:v>
                </c:pt>
                <c:pt idx="43">
                  <c:v>6.9120385681038454E-2</c:v>
                </c:pt>
                <c:pt idx="44">
                  <c:v>6.6652790593759212E-2</c:v>
                </c:pt>
                <c:pt idx="45">
                  <c:v>6.4474282724710313E-2</c:v>
                </c:pt>
                <c:pt idx="46">
                  <c:v>6.7457462735689963E-2</c:v>
                </c:pt>
                <c:pt idx="47">
                  <c:v>6.9859408884204222E-2</c:v>
                </c:pt>
                <c:pt idx="48">
                  <c:v>7.5088918334533128E-2</c:v>
                </c:pt>
                <c:pt idx="49">
                  <c:v>7.3105295458506137E-2</c:v>
                </c:pt>
                <c:pt idx="50">
                  <c:v>7.1823900586365994E-2</c:v>
                </c:pt>
                <c:pt idx="51">
                  <c:v>7.1852839345827632E-2</c:v>
                </c:pt>
                <c:pt idx="52">
                  <c:v>7.2022306629699689E-2</c:v>
                </c:pt>
                <c:pt idx="53">
                  <c:v>6.8601800481159145E-2</c:v>
                </c:pt>
                <c:pt idx="54">
                  <c:v>6.7799074593637751E-2</c:v>
                </c:pt>
                <c:pt idx="55">
                  <c:v>6.8701003951645592E-2</c:v>
                </c:pt>
                <c:pt idx="56">
                  <c:v>6.7699727657618211E-2</c:v>
                </c:pt>
                <c:pt idx="57">
                  <c:v>6.975538302404985E-2</c:v>
                </c:pt>
                <c:pt idx="58">
                  <c:v>7.6028698338626577E-2</c:v>
                </c:pt>
                <c:pt idx="59">
                  <c:v>7.5510057260981117E-2</c:v>
                </c:pt>
                <c:pt idx="60">
                  <c:v>7.9335803136297484E-2</c:v>
                </c:pt>
                <c:pt idx="61">
                  <c:v>8.3279001523796248E-2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40-4152-BF3A-F6EDA62E6C1D}"/>
            </c:ext>
          </c:extLst>
        </c:ser>
        <c:ser>
          <c:idx val="3"/>
          <c:order val="3"/>
          <c:tx>
            <c:strRef>
              <c:f>Emp!$AR$2</c:f>
              <c:strCache>
                <c:ptCount val="1"/>
                <c:pt idx="0">
                  <c:v>Services - low skilled labor</c:v>
                </c:pt>
              </c:strCache>
            </c:strRef>
          </c:tx>
          <c:spPr>
            <a:ln w="28575" cap="rnd">
              <a:solidFill>
                <a:schemeClr val="tx1">
                  <a:lumMod val="95000"/>
                  <a:lumOff val="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Emp!$AN$4:$AN$65</c:f>
              <c:numCache>
                <c:formatCode>0_ ;\-0\ 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Emp!$AR$4:$AR$65</c:f>
              <c:numCache>
                <c:formatCode>_(* #,##0.00_);_(* \(#,##0.00\);_(* "-"??_);_(@_)</c:formatCode>
                <c:ptCount val="62"/>
                <c:pt idx="0">
                  <c:v>0.13829736894234737</c:v>
                </c:pt>
                <c:pt idx="1">
                  <c:v>0.14179990853417032</c:v>
                </c:pt>
                <c:pt idx="2">
                  <c:v>0.14537377093037773</c:v>
                </c:pt>
                <c:pt idx="3">
                  <c:v>0.1490194015034445</c:v>
                </c:pt>
                <c:pt idx="4">
                  <c:v>0.15273719049559939</c:v>
                </c:pt>
                <c:pt idx="5">
                  <c:v>0.156527470034931</c:v>
                </c:pt>
                <c:pt idx="6">
                  <c:v>0.16039051115481176</c:v>
                </c:pt>
                <c:pt idx="7">
                  <c:v>0.16432652082786292</c:v>
                </c:pt>
                <c:pt idx="8">
                  <c:v>0.16833563902634324</c:v>
                </c:pt>
                <c:pt idx="9">
                  <c:v>0.17241793582148246</c:v>
                </c:pt>
                <c:pt idx="10">
                  <c:v>0.1765734085348766</c:v>
                </c:pt>
                <c:pt idx="11">
                  <c:v>0.18027987187111946</c:v>
                </c:pt>
                <c:pt idx="12">
                  <c:v>0.18397483814563542</c:v>
                </c:pt>
                <c:pt idx="13">
                  <c:v>0.1876522471170276</c:v>
                </c:pt>
                <c:pt idx="14">
                  <c:v>0.19130580935761843</c:v>
                </c:pt>
                <c:pt idx="15">
                  <c:v>0.19492902029169193</c:v>
                </c:pt>
                <c:pt idx="16">
                  <c:v>0.19851517650680495</c:v>
                </c:pt>
                <c:pt idx="17">
                  <c:v>0.20205739437376868</c:v>
                </c:pt>
                <c:pt idx="18">
                  <c:v>0.20554863098755746</c:v>
                </c:pt>
                <c:pt idx="19">
                  <c:v>0.20898170741556713</c:v>
                </c:pt>
                <c:pt idx="20">
                  <c:v>0.21234933421151636</c:v>
                </c:pt>
                <c:pt idx="21">
                  <c:v>0.23674824177034581</c:v>
                </c:pt>
                <c:pt idx="22">
                  <c:v>0.2589578863119974</c:v>
                </c:pt>
                <c:pt idx="23">
                  <c:v>0.25696326526022834</c:v>
                </c:pt>
                <c:pt idx="24">
                  <c:v>0.26090989572670886</c:v>
                </c:pt>
                <c:pt idx="25">
                  <c:v>0.2644580517697247</c:v>
                </c:pt>
                <c:pt idx="26">
                  <c:v>0.26757675483676435</c:v>
                </c:pt>
                <c:pt idx="27">
                  <c:v>0.27019494002687844</c:v>
                </c:pt>
                <c:pt idx="28">
                  <c:v>0.28813721316036389</c:v>
                </c:pt>
                <c:pt idx="29">
                  <c:v>0.29126352643767744</c:v>
                </c:pt>
                <c:pt idx="30">
                  <c:v>0.27663552935296171</c:v>
                </c:pt>
                <c:pt idx="31">
                  <c:v>0.30479117479797097</c:v>
                </c:pt>
                <c:pt idx="32">
                  <c:v>0.3185560354638784</c:v>
                </c:pt>
                <c:pt idx="33">
                  <c:v>0.33775639736826896</c:v>
                </c:pt>
                <c:pt idx="34">
                  <c:v>0.32805767312939038</c:v>
                </c:pt>
                <c:pt idx="35">
                  <c:v>0.30273394388749258</c:v>
                </c:pt>
                <c:pt idx="36">
                  <c:v>0.34299205572635227</c:v>
                </c:pt>
                <c:pt idx="37">
                  <c:v>0.36134266201152515</c:v>
                </c:pt>
                <c:pt idx="38">
                  <c:v>0.3727771720545015</c:v>
                </c:pt>
                <c:pt idx="39">
                  <c:v>0.37662780610853019</c:v>
                </c:pt>
                <c:pt idx="40">
                  <c:v>0.38336013690439685</c:v>
                </c:pt>
                <c:pt idx="41">
                  <c:v>0.3914168152214868</c:v>
                </c:pt>
                <c:pt idx="42">
                  <c:v>0.39684804026144183</c:v>
                </c:pt>
                <c:pt idx="43">
                  <c:v>0.40090213251858076</c:v>
                </c:pt>
                <c:pt idx="44">
                  <c:v>0.40830737166334835</c:v>
                </c:pt>
                <c:pt idx="45">
                  <c:v>0.4164528614084374</c:v>
                </c:pt>
                <c:pt idx="46">
                  <c:v>0.42663474188706191</c:v>
                </c:pt>
                <c:pt idx="47">
                  <c:v>0.42967613478737848</c:v>
                </c:pt>
                <c:pt idx="48">
                  <c:v>0.43603798842657004</c:v>
                </c:pt>
                <c:pt idx="49">
                  <c:v>0.43444261284721863</c:v>
                </c:pt>
                <c:pt idx="50">
                  <c:v>0.44821785553476995</c:v>
                </c:pt>
                <c:pt idx="51">
                  <c:v>0.45924156032335928</c:v>
                </c:pt>
                <c:pt idx="52">
                  <c:v>0.46076393303869084</c:v>
                </c:pt>
                <c:pt idx="53">
                  <c:v>0.46196881084602398</c:v>
                </c:pt>
                <c:pt idx="54">
                  <c:v>0.45485096646327355</c:v>
                </c:pt>
                <c:pt idx="55">
                  <c:v>0.45307392603511543</c:v>
                </c:pt>
                <c:pt idx="56">
                  <c:v>0.46581540824685286</c:v>
                </c:pt>
                <c:pt idx="57">
                  <c:v>0.46799135322831409</c:v>
                </c:pt>
                <c:pt idx="58">
                  <c:v>0.46343619147127668</c:v>
                </c:pt>
                <c:pt idx="59">
                  <c:v>0.47269500349193005</c:v>
                </c:pt>
                <c:pt idx="60">
                  <c:v>0.47178549778005974</c:v>
                </c:pt>
                <c:pt idx="61">
                  <c:v>0.47034486900008565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440-4152-BF3A-F6EDA62E6C1D}"/>
            </c:ext>
          </c:extLst>
        </c:ser>
        <c:ser>
          <c:idx val="4"/>
          <c:order val="4"/>
          <c:tx>
            <c:strRef>
              <c:f>Emp!$AS$2</c:f>
              <c:strCache>
                <c:ptCount val="1"/>
                <c:pt idx="0">
                  <c:v>Services - high skilled labor</c:v>
                </c:pt>
              </c:strCache>
            </c:strRef>
          </c:tx>
          <c:spPr>
            <a:ln w="28575" cap="rnd" cmpd="dbl">
              <a:solidFill>
                <a:schemeClr val="tx2">
                  <a:lumMod val="75000"/>
                  <a:alpha val="8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Emp!$AN$4:$AN$65</c:f>
              <c:numCache>
                <c:formatCode>0_ ;\-0\ 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Emp!$AS$4:$AS$65</c:f>
              <c:numCache>
                <c:formatCode>_(* #,##0.00_);_(* \(#,##0.00\);_(* "-"??_);_(@_)</c:formatCode>
                <c:ptCount val="62"/>
                <c:pt idx="0">
                  <c:v>5.337950179538653E-2</c:v>
                </c:pt>
                <c:pt idx="1">
                  <c:v>5.4596017559135658E-2</c:v>
                </c:pt>
                <c:pt idx="2">
                  <c:v>5.5833889691012849E-2</c:v>
                </c:pt>
                <c:pt idx="3">
                  <c:v>5.7093137010328004E-2</c:v>
                </c:pt>
                <c:pt idx="4">
                  <c:v>5.8373757740876109E-2</c:v>
                </c:pt>
                <c:pt idx="5">
                  <c:v>5.9675728652941962E-2</c:v>
                </c:pt>
                <c:pt idx="6">
                  <c:v>6.0999004218726151E-2</c:v>
                </c:pt>
                <c:pt idx="7">
                  <c:v>6.234351578508962E-2</c:v>
                </c:pt>
                <c:pt idx="8">
                  <c:v>6.3709170767681927E-2</c:v>
                </c:pt>
                <c:pt idx="9">
                  <c:v>6.5095851870674223E-2</c:v>
                </c:pt>
                <c:pt idx="10">
                  <c:v>6.6503416336457316E-2</c:v>
                </c:pt>
                <c:pt idx="11">
                  <c:v>6.7973617542239531E-2</c:v>
                </c:pt>
                <c:pt idx="12">
                  <c:v>6.9504061477003692E-2</c:v>
                </c:pt>
                <c:pt idx="13">
                  <c:v>7.1096508074802722E-2</c:v>
                </c:pt>
                <c:pt idx="14">
                  <c:v>7.2752659835593536E-2</c:v>
                </c:pt>
                <c:pt idx="15">
                  <c:v>7.4474150424563484E-2</c:v>
                </c:pt>
                <c:pt idx="16">
                  <c:v>7.6262532859346199E-2</c:v>
                </c:pt>
                <c:pt idx="17">
                  <c:v>7.8119267355204858E-2</c:v>
                </c:pt>
                <c:pt idx="18">
                  <c:v>8.0045708908710045E-2</c:v>
                </c:pt>
                <c:pt idx="19">
                  <c:v>8.2043094710735426E-2</c:v>
                </c:pt>
                <c:pt idx="20">
                  <c:v>8.4112531489533834E-2</c:v>
                </c:pt>
                <c:pt idx="21">
                  <c:v>8.7810732163741564E-2</c:v>
                </c:pt>
                <c:pt idx="22">
                  <c:v>9.117710101528971E-2</c:v>
                </c:pt>
                <c:pt idx="23">
                  <c:v>9.220788482074925E-2</c:v>
                </c:pt>
                <c:pt idx="24">
                  <c:v>9.7440413397065995E-2</c:v>
                </c:pt>
                <c:pt idx="25">
                  <c:v>0.10302846739384892</c:v>
                </c:pt>
                <c:pt idx="26">
                  <c:v>0.10898364108673313</c:v>
                </c:pt>
                <c:pt idx="27">
                  <c:v>0.10505601482630861</c:v>
                </c:pt>
                <c:pt idx="28">
                  <c:v>0.10892809991814632</c:v>
                </c:pt>
                <c:pt idx="29">
                  <c:v>0.11408059895766066</c:v>
                </c:pt>
                <c:pt idx="30">
                  <c:v>0.11369272618207471</c:v>
                </c:pt>
                <c:pt idx="31">
                  <c:v>0.12217714345217003</c:v>
                </c:pt>
                <c:pt idx="32">
                  <c:v>0.11773033270447789</c:v>
                </c:pt>
                <c:pt idx="33">
                  <c:v>0.132268224365168</c:v>
                </c:pt>
                <c:pt idx="34">
                  <c:v>0.12421615305827312</c:v>
                </c:pt>
                <c:pt idx="35">
                  <c:v>0.12462406265017167</c:v>
                </c:pt>
                <c:pt idx="36">
                  <c:v>0.1220867027672248</c:v>
                </c:pt>
                <c:pt idx="37">
                  <c:v>0.11892121275641074</c:v>
                </c:pt>
                <c:pt idx="38">
                  <c:v>0.11658476289791583</c:v>
                </c:pt>
                <c:pt idx="39">
                  <c:v>0.12141135304515673</c:v>
                </c:pt>
                <c:pt idx="40">
                  <c:v>0.1244890633507027</c:v>
                </c:pt>
                <c:pt idx="41">
                  <c:v>0.12381462858390042</c:v>
                </c:pt>
                <c:pt idx="42">
                  <c:v>0.12308594121038223</c:v>
                </c:pt>
                <c:pt idx="43">
                  <c:v>0.12180667502792732</c:v>
                </c:pt>
                <c:pt idx="44">
                  <c:v>0.12380356289073266</c:v>
                </c:pt>
                <c:pt idx="45">
                  <c:v>0.1261584505886133</c:v>
                </c:pt>
                <c:pt idx="46">
                  <c:v>0.12880825802776763</c:v>
                </c:pt>
                <c:pt idx="47">
                  <c:v>0.1298500476778181</c:v>
                </c:pt>
                <c:pt idx="48">
                  <c:v>0.13188171192319068</c:v>
                </c:pt>
                <c:pt idx="49">
                  <c:v>0.13007743833311597</c:v>
                </c:pt>
                <c:pt idx="50">
                  <c:v>0.13375437583376215</c:v>
                </c:pt>
                <c:pt idx="51">
                  <c:v>0.13588861437376032</c:v>
                </c:pt>
                <c:pt idx="52">
                  <c:v>0.13739571942355955</c:v>
                </c:pt>
                <c:pt idx="53">
                  <c:v>0.137450447664905</c:v>
                </c:pt>
                <c:pt idx="54">
                  <c:v>0.13789549402401508</c:v>
                </c:pt>
                <c:pt idx="55">
                  <c:v>0.1379813098685887</c:v>
                </c:pt>
                <c:pt idx="56">
                  <c:v>0.14138121433912895</c:v>
                </c:pt>
                <c:pt idx="57">
                  <c:v>0.14553346708081288</c:v>
                </c:pt>
                <c:pt idx="58">
                  <c:v>0.14947850150976888</c:v>
                </c:pt>
                <c:pt idx="59">
                  <c:v>0.14832182764261589</c:v>
                </c:pt>
                <c:pt idx="60">
                  <c:v>0.15774163094812035</c:v>
                </c:pt>
                <c:pt idx="61">
                  <c:v>0.16750037003716789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440-4152-BF3A-F6EDA62E6C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219904"/>
        <c:axId val="118221440"/>
      </c:lineChart>
      <c:catAx>
        <c:axId val="118219904"/>
        <c:scaling>
          <c:orientation val="minMax"/>
        </c:scaling>
        <c:delete val="0"/>
        <c:axPos val="b"/>
        <c:numFmt formatCode="0_ ;\-0\ 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118221440"/>
        <c:crosses val="autoZero"/>
        <c:auto val="1"/>
        <c:lblAlgn val="ctr"/>
        <c:lblOffset val="100"/>
        <c:noMultiLvlLbl val="0"/>
      </c:catAx>
      <c:valAx>
        <c:axId val="118221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pt-BR"/>
          </a:p>
        </c:txPr>
        <c:crossAx val="11821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852207177022579E-2"/>
          <c:y val="0.78647842414650238"/>
          <c:w val="0.98214779282297737"/>
          <c:h val="0.213521575853497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'Figure 3'!$B$3</c:f>
              <c:strCache>
                <c:ptCount val="1"/>
                <c:pt idx="0">
                  <c:v>Manufacturing share of real GDP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ysClr val="windowText" lastClr="000000"/>
                </a:solidFill>
              </a:ln>
              <a:effectLst/>
            </c:spPr>
          </c:marker>
          <c:trendline>
            <c:spPr>
              <a:ln w="19050" cap="rnd">
                <a:solidFill>
                  <a:sysClr val="windowText" lastClr="00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'Figure 3'!$A$4:$A$65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'Figure 3'!$B$4:$B$65</c:f>
              <c:numCache>
                <c:formatCode>General</c:formatCode>
                <c:ptCount val="62"/>
                <c:pt idx="0">
                  <c:v>18.369655368499814</c:v>
                </c:pt>
                <c:pt idx="1">
                  <c:v>18.095341956556069</c:v>
                </c:pt>
                <c:pt idx="2">
                  <c:v>17.405323559545629</c:v>
                </c:pt>
                <c:pt idx="3">
                  <c:v>18.320730655951021</c:v>
                </c:pt>
                <c:pt idx="4">
                  <c:v>18.082881936302712</c:v>
                </c:pt>
                <c:pt idx="5">
                  <c:v>18.602156405883726</c:v>
                </c:pt>
                <c:pt idx="6">
                  <c:v>18.923333470506726</c:v>
                </c:pt>
                <c:pt idx="7">
                  <c:v>18.743291329582441</c:v>
                </c:pt>
                <c:pt idx="8">
                  <c:v>20.428562655240754</c:v>
                </c:pt>
                <c:pt idx="9">
                  <c:v>21.984246135506758</c:v>
                </c:pt>
                <c:pt idx="10">
                  <c:v>22.027549218539885</c:v>
                </c:pt>
                <c:pt idx="11">
                  <c:v>22.084499140147656</c:v>
                </c:pt>
                <c:pt idx="12">
                  <c:v>22.639877778679171</c:v>
                </c:pt>
                <c:pt idx="13">
                  <c:v>21.859862239032591</c:v>
                </c:pt>
                <c:pt idx="14">
                  <c:v>22.250009353250888</c:v>
                </c:pt>
                <c:pt idx="15">
                  <c:v>20.406742905085522</c:v>
                </c:pt>
                <c:pt idx="16">
                  <c:v>21.25493275874485</c:v>
                </c:pt>
                <c:pt idx="17">
                  <c:v>20.317825226406434</c:v>
                </c:pt>
                <c:pt idx="18">
                  <c:v>21.129305452672622</c:v>
                </c:pt>
                <c:pt idx="19">
                  <c:v>21.315599386102367</c:v>
                </c:pt>
                <c:pt idx="20">
                  <c:v>21.830887183274982</c:v>
                </c:pt>
                <c:pt idx="21">
                  <c:v>21.97040825666571</c:v>
                </c:pt>
                <c:pt idx="22">
                  <c:v>22.445418593021021</c:v>
                </c:pt>
                <c:pt idx="23">
                  <c:v>22.996199420392593</c:v>
                </c:pt>
                <c:pt idx="24">
                  <c:v>22.954620024606751</c:v>
                </c:pt>
                <c:pt idx="25">
                  <c:v>22.246408644034993</c:v>
                </c:pt>
                <c:pt idx="26">
                  <c:v>22.516030256562612</c:v>
                </c:pt>
                <c:pt idx="27">
                  <c:v>21.767707928467306</c:v>
                </c:pt>
                <c:pt idx="28">
                  <c:v>21.140066455976495</c:v>
                </c:pt>
                <c:pt idx="29">
                  <c:v>20.655850863799866</c:v>
                </c:pt>
                <c:pt idx="30">
                  <c:v>21.127927842294991</c:v>
                </c:pt>
                <c:pt idx="31">
                  <c:v>19.507280493017969</c:v>
                </c:pt>
                <c:pt idx="32">
                  <c:v>19.483060576257039</c:v>
                </c:pt>
                <c:pt idx="33">
                  <c:v>18.820595622040525</c:v>
                </c:pt>
                <c:pt idx="34">
                  <c:v>18.928763665097133</c:v>
                </c:pt>
                <c:pt idx="35">
                  <c:v>19.07443571263585</c:v>
                </c:pt>
                <c:pt idx="36">
                  <c:v>19.67234706619341</c:v>
                </c:pt>
                <c:pt idx="37">
                  <c:v>19.473658673490551</c:v>
                </c:pt>
                <c:pt idx="38">
                  <c:v>18.788072974365075</c:v>
                </c:pt>
                <c:pt idx="39">
                  <c:v>18.878626878107706</c:v>
                </c:pt>
                <c:pt idx="40">
                  <c:v>17.894816866457958</c:v>
                </c:pt>
                <c:pt idx="41">
                  <c:v>17.446534129877485</c:v>
                </c:pt>
                <c:pt idx="42">
                  <c:v>17.465166857213291</c:v>
                </c:pt>
                <c:pt idx="43">
                  <c:v>17.154366523606765</c:v>
                </c:pt>
                <c:pt idx="44">
                  <c:v>17.915920264561631</c:v>
                </c:pt>
                <c:pt idx="45">
                  <c:v>18.521780957555592</c:v>
                </c:pt>
                <c:pt idx="46">
                  <c:v>18.287572423877247</c:v>
                </c:pt>
                <c:pt idx="47">
                  <c:v>18.582095892268843</c:v>
                </c:pt>
                <c:pt idx="48">
                  <c:v>18.505432816688128</c:v>
                </c:pt>
                <c:pt idx="49">
                  <c:v>18.464009291449251</c:v>
                </c:pt>
                <c:pt idx="50">
                  <c:v>19.721548909418516</c:v>
                </c:pt>
                <c:pt idx="51">
                  <c:v>19.497629110064612</c:v>
                </c:pt>
                <c:pt idx="52">
                  <c:v>19.313087033145383</c:v>
                </c:pt>
                <c:pt idx="53">
                  <c:v>19.357688623574024</c:v>
                </c:pt>
                <c:pt idx="54">
                  <c:v>20.250621683159171</c:v>
                </c:pt>
                <c:pt idx="55">
                  <c:v>19.882505094468382</c:v>
                </c:pt>
                <c:pt idx="56">
                  <c:v>19.44083283415338</c:v>
                </c:pt>
                <c:pt idx="57">
                  <c:v>19.476334010640354</c:v>
                </c:pt>
                <c:pt idx="58">
                  <c:v>18.842717747149813</c:v>
                </c:pt>
                <c:pt idx="59">
                  <c:v>17.488630294742013</c:v>
                </c:pt>
                <c:pt idx="60">
                  <c:v>17.957134168522472</c:v>
                </c:pt>
                <c:pt idx="61">
                  <c:v>17.55133949261953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36-41F8-8D6E-9DE7FB747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84992"/>
        <c:axId val="118486528"/>
      </c:lineChart>
      <c:lineChart>
        <c:grouping val="standard"/>
        <c:varyColors val="0"/>
        <c:ser>
          <c:idx val="1"/>
          <c:order val="1"/>
          <c:tx>
            <c:strRef>
              <c:f>'Figure 3'!$C$3</c:f>
              <c:strCache>
                <c:ptCount val="1"/>
                <c:pt idx="0">
                  <c:v>Manufacturing employment share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'Figure 3'!$A$4:$A$65</c:f>
              <c:numCache>
                <c:formatCode>General</c:formatCode>
                <c:ptCount val="62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</c:numCache>
            </c:numRef>
          </c:cat>
          <c:val>
            <c:numRef>
              <c:f>'Figure 3'!$C$4:$C$65</c:f>
              <c:numCache>
                <c:formatCode>General</c:formatCode>
                <c:ptCount val="62"/>
                <c:pt idx="0">
                  <c:v>11.480973155940639</c:v>
                </c:pt>
                <c:pt idx="1">
                  <c:v>11.522948764168163</c:v>
                </c:pt>
                <c:pt idx="2">
                  <c:v>11.563100230937524</c:v>
                </c:pt>
                <c:pt idx="3">
                  <c:v>11.601369796161736</c:v>
                </c:pt>
                <c:pt idx="4">
                  <c:v>11.637699883823146</c:v>
                </c:pt>
                <c:pt idx="5">
                  <c:v>11.672033206980688</c:v>
                </c:pt>
                <c:pt idx="6">
                  <c:v>11.70431287710673</c:v>
                </c:pt>
                <c:pt idx="7">
                  <c:v>11.734482517598389</c:v>
                </c:pt>
                <c:pt idx="8">
                  <c:v>11.762486381277366</c:v>
                </c:pt>
                <c:pt idx="9">
                  <c:v>11.788269471660593</c:v>
                </c:pt>
                <c:pt idx="10">
                  <c:v>11.811777667751091</c:v>
                </c:pt>
                <c:pt idx="11">
                  <c:v>11.980675850411734</c:v>
                </c:pt>
                <c:pt idx="12">
                  <c:v>12.1460747324053</c:v>
                </c:pt>
                <c:pt idx="13">
                  <c:v>12.307619434845476</c:v>
                </c:pt>
                <c:pt idx="14">
                  <c:v>12.464950154433438</c:v>
                </c:pt>
                <c:pt idx="15">
                  <c:v>12.617703400673836</c:v>
                </c:pt>
                <c:pt idx="16">
                  <c:v>12.765513336157646</c:v>
                </c:pt>
                <c:pt idx="17">
                  <c:v>12.908013216374533</c:v>
                </c:pt>
                <c:pt idx="18">
                  <c:v>13.044836924072584</c:v>
                </c:pt>
                <c:pt idx="19">
                  <c:v>13.175620591668807</c:v>
                </c:pt>
                <c:pt idx="20">
                  <c:v>13.300004303651027</c:v>
                </c:pt>
                <c:pt idx="21">
                  <c:v>12.654832775621673</c:v>
                </c:pt>
                <c:pt idx="22">
                  <c:v>12.067551141336343</c:v>
                </c:pt>
                <c:pt idx="23">
                  <c:v>12.623863949975169</c:v>
                </c:pt>
                <c:pt idx="24">
                  <c:v>12.955089659653105</c:v>
                </c:pt>
                <c:pt idx="25">
                  <c:v>13.2715507104041</c:v>
                </c:pt>
                <c:pt idx="26">
                  <c:v>13.571088449006888</c:v>
                </c:pt>
                <c:pt idx="27">
                  <c:v>13.858213895908898</c:v>
                </c:pt>
                <c:pt idx="28">
                  <c:v>13.413876259053403</c:v>
                </c:pt>
                <c:pt idx="29">
                  <c:v>13.955873128114316</c:v>
                </c:pt>
                <c:pt idx="30">
                  <c:v>12.678485336677189</c:v>
                </c:pt>
                <c:pt idx="31">
                  <c:v>14.084324381137057</c:v>
                </c:pt>
                <c:pt idx="32">
                  <c:v>13.823945765680934</c:v>
                </c:pt>
                <c:pt idx="33">
                  <c:v>13.31900809237467</c:v>
                </c:pt>
                <c:pt idx="34">
                  <c:v>13.361688604548247</c:v>
                </c:pt>
                <c:pt idx="35">
                  <c:v>13.930558685898015</c:v>
                </c:pt>
                <c:pt idx="36">
                  <c:v>15.445869309782083</c:v>
                </c:pt>
                <c:pt idx="37">
                  <c:v>15.048855937517065</c:v>
                </c:pt>
                <c:pt idx="38">
                  <c:v>15.163606295873453</c:v>
                </c:pt>
                <c:pt idx="39">
                  <c:v>15.318021849010153</c:v>
                </c:pt>
                <c:pt idx="40">
                  <c:v>14.672604198967663</c:v>
                </c:pt>
                <c:pt idx="41">
                  <c:v>13.90821555268565</c:v>
                </c:pt>
                <c:pt idx="42">
                  <c:v>13.272835258135546</c:v>
                </c:pt>
                <c:pt idx="43">
                  <c:v>13.184818266413552</c:v>
                </c:pt>
                <c:pt idx="44">
                  <c:v>13.153054323924991</c:v>
                </c:pt>
                <c:pt idx="45">
                  <c:v>12.964214637174226</c:v>
                </c:pt>
                <c:pt idx="46">
                  <c:v>12.786070145765844</c:v>
                </c:pt>
                <c:pt idx="47">
                  <c:v>12.266342518531346</c:v>
                </c:pt>
                <c:pt idx="48">
                  <c:v>11.612066274616989</c:v>
                </c:pt>
                <c:pt idx="49">
                  <c:v>11.696499504131959</c:v>
                </c:pt>
                <c:pt idx="50">
                  <c:v>12.021559901214532</c:v>
                </c:pt>
                <c:pt idx="51">
                  <c:v>11.757278141492119</c:v>
                </c:pt>
                <c:pt idx="52">
                  <c:v>11.679364599384861</c:v>
                </c:pt>
                <c:pt idx="53">
                  <c:v>11.881613919803229</c:v>
                </c:pt>
                <c:pt idx="54">
                  <c:v>12.24874684248225</c:v>
                </c:pt>
                <c:pt idx="55">
                  <c:v>12.841623206507695</c:v>
                </c:pt>
                <c:pt idx="56">
                  <c:v>12.486250088380897</c:v>
                </c:pt>
                <c:pt idx="57">
                  <c:v>12.769987140959415</c:v>
                </c:pt>
                <c:pt idx="58">
                  <c:v>13.010439112172467</c:v>
                </c:pt>
                <c:pt idx="59">
                  <c:v>12.680959960956526</c:v>
                </c:pt>
                <c:pt idx="60">
                  <c:v>12.108463839041466</c:v>
                </c:pt>
                <c:pt idx="61">
                  <c:v>11.54379695672756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C36-41F8-8D6E-9DE7FB747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493952"/>
        <c:axId val="118488064"/>
      </c:lineChart>
      <c:catAx>
        <c:axId val="11848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8486528"/>
        <c:crosses val="autoZero"/>
        <c:auto val="1"/>
        <c:lblAlgn val="ctr"/>
        <c:lblOffset val="100"/>
        <c:noMultiLvlLbl val="0"/>
      </c:catAx>
      <c:valAx>
        <c:axId val="11848652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8484992"/>
        <c:crosses val="autoZero"/>
        <c:crossBetween val="between"/>
      </c:valAx>
      <c:valAx>
        <c:axId val="1184880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8493952"/>
        <c:crosses val="max"/>
        <c:crossBetween val="between"/>
      </c:valAx>
      <c:catAx>
        <c:axId val="118493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84880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3A2C2EA-0B00-4052-B914-2B6EE5823931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D92A6A-8891-483A-8551-072C0BB682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0192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F00AFD-F448-483F-BEA9-6798D49357E8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4046" tIns="47023" rIns="94046" bIns="47023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wrap="square" lIns="94046" tIns="47023" rIns="94046" bIns="470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B434BC3-2ED7-43F0-B212-CA9DFD6EF7F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59902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2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55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13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25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14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46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15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0760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16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661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17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366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18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061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19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05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4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9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5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50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63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8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7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9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797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10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51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11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9889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dirty="0"/>
          </a:p>
        </p:txBody>
      </p:sp>
      <p:sp>
        <p:nvSpPr>
          <p:cNvPr id="38916" name="Espaço Reservado para Número de Slide 3"/>
          <p:cNvSpPr txBox="1">
            <a:spLocks noGrp="1"/>
          </p:cNvSpPr>
          <p:nvPr/>
        </p:nvSpPr>
        <p:spPr bwMode="auto">
          <a:xfrm>
            <a:off x="4014788" y="8902700"/>
            <a:ext cx="30702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046" tIns="47023" rIns="94046" bIns="47023" anchor="b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94F2F9B-0619-432D-82C9-88A34344A687}" type="slidenum">
              <a:rPr lang="pt-BR" altLang="pt-BR" sz="1200">
                <a:latin typeface="Calibri" panose="020F0502020204030204" pitchFamily="34" charset="0"/>
              </a:rPr>
              <a:pPr algn="r" eaLnBrk="1" hangingPunct="1"/>
              <a:t>12</a:t>
            </a:fld>
            <a:endParaRPr lang="pt-BR" altLang="pt-BR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8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BAE9-7D0B-4602-8224-5C17C9D5F186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7F65FE-9D4F-479E-A47C-D110CC280D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7890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864E1-283B-4CD7-AE81-EB7414021182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0F8E4-8D30-467E-9EC7-5D6909CC0FC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015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4E3C-B14F-4B27-AAE8-C1B679AFA55C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703F8-8E6C-4DF1-8890-D218349C72C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413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46FB-505B-44EF-9D31-45E77DEC36C9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BF03B-4770-4689-B60E-248CF641387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432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12DB-E29B-4379-9F64-9C3647852EF5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618BE-1005-469A-B0BE-1B85F64A26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82679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3DDA-6AE9-4A89-952F-6FB48B7DA2A7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9E121-1E0F-4B39-9BE9-58D35E6F168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985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2505-CEBE-4068-8ADB-3C36D70F329D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92BC1-DA9B-4BAF-A13D-45028362EA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4714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BB147-A758-42A3-A61D-293500DB8018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2E71E-929A-4B10-8F3E-9F8D817B50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217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A6E9-31D4-409B-BB92-4054CD593DF9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1B224-8839-4FA6-A678-A7D7B266B6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8051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90BF-AFF4-4B19-B457-35C2CC7BE897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5C831-BCB3-4E48-A250-A4710950E4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409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5EEF86-C31E-40CE-80E5-0799D95F354A}" type="datetimeFigureOut">
              <a:rPr lang="pt-BR"/>
              <a:pPr>
                <a:defRPr/>
              </a:pPr>
              <a:t>12/09/2019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67733B4-ED1F-44C2-BBBD-2774208C59D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nassif27@gmail.com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4" Type="http://schemas.openxmlformats.org/officeDocument/2006/relationships/image" Target="../media/image3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4" Type="http://schemas.openxmlformats.org/officeDocument/2006/relationships/hyperlink" Target="mailto:andrenassif27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505" y="366615"/>
            <a:ext cx="8856984" cy="291836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pt-BR" sz="3400" b="1" dirty="0" err="1">
                <a:latin typeface="+mn-lt"/>
              </a:rPr>
              <a:t>Economic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development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and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stagnation</a:t>
            </a:r>
            <a:r>
              <a:rPr lang="pt-BR" sz="3400" b="1" dirty="0">
                <a:latin typeface="+mn-lt"/>
              </a:rPr>
              <a:t> in </a:t>
            </a:r>
            <a:r>
              <a:rPr lang="pt-BR" sz="3400" b="1" dirty="0" err="1">
                <a:latin typeface="+mn-lt"/>
              </a:rPr>
              <a:t>Brazil</a:t>
            </a:r>
            <a:r>
              <a:rPr lang="pt-BR" sz="3400" b="1" dirty="0">
                <a:latin typeface="+mn-lt"/>
              </a:rPr>
              <a:t> (1950-2011): </a:t>
            </a:r>
            <a:r>
              <a:rPr lang="pt-BR" sz="3400" b="1" dirty="0" err="1">
                <a:latin typeface="+mn-lt"/>
              </a:rPr>
              <a:t>has</a:t>
            </a:r>
            <a:r>
              <a:rPr lang="pt-BR" sz="3400" b="1" dirty="0">
                <a:latin typeface="+mn-lt"/>
              </a:rPr>
              <a:t> labor </a:t>
            </a:r>
            <a:r>
              <a:rPr lang="pt-BR" sz="3400" b="1" dirty="0" err="1">
                <a:latin typeface="+mn-lt"/>
              </a:rPr>
              <a:t>productivity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behavior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been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growth-enhancing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or</a:t>
            </a:r>
            <a:r>
              <a:rPr lang="pt-BR" sz="3400" b="1" dirty="0">
                <a:latin typeface="+mn-lt"/>
              </a:rPr>
              <a:t> </a:t>
            </a:r>
            <a:r>
              <a:rPr lang="pt-BR" sz="3400" b="1" dirty="0" err="1">
                <a:latin typeface="+mn-lt"/>
              </a:rPr>
              <a:t>growth-reducing</a:t>
            </a:r>
            <a:r>
              <a:rPr lang="pt-BR" sz="3400" b="1" dirty="0">
                <a:latin typeface="+mn-lt"/>
              </a:rPr>
              <a:t>?</a:t>
            </a:r>
          </a:p>
        </p:txBody>
      </p:sp>
      <p:sp>
        <p:nvSpPr>
          <p:cNvPr id="2051" name="Retângulo 2"/>
          <p:cNvSpPr>
            <a:spLocks noChangeArrowheads="1"/>
          </p:cNvSpPr>
          <p:nvPr/>
        </p:nvSpPr>
        <p:spPr bwMode="auto">
          <a:xfrm>
            <a:off x="7938" y="1844675"/>
            <a:ext cx="91360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pt-BR" altLang="pt-BR" sz="160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endParaRPr lang="pt-BR" altLang="pt-BR" sz="1800"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252536" y="3284984"/>
            <a:ext cx="9073008" cy="49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pt-B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endParaRPr lang="en-US" sz="2400" b="1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745529D-86E5-4DFA-BE4E-6453F479FDB4}"/>
              </a:ext>
            </a:extLst>
          </p:cNvPr>
          <p:cNvSpPr/>
          <p:nvPr/>
        </p:nvSpPr>
        <p:spPr>
          <a:xfrm>
            <a:off x="2195736" y="3486760"/>
            <a:ext cx="51845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b="1" dirty="0"/>
              <a:t>André Nassif</a:t>
            </a:r>
          </a:p>
          <a:p>
            <a:pPr algn="ctr" eaLnBrk="1" hangingPunct="1">
              <a:defRPr/>
            </a:pPr>
            <a:r>
              <a:rPr lang="pt-BR" b="1" dirty="0"/>
              <a:t>Departamento de Economia, Universidade Federal Fluminense (UFF)</a:t>
            </a:r>
          </a:p>
          <a:p>
            <a:pPr algn="ctr" eaLnBrk="1" hangingPunct="1">
              <a:defRPr/>
            </a:pPr>
            <a:endParaRPr lang="pt-BR" b="1" dirty="0"/>
          </a:p>
          <a:p>
            <a:pPr algn="ctr" eaLnBrk="1" hangingPunct="1">
              <a:defRPr/>
            </a:pPr>
            <a:r>
              <a:rPr lang="pt-BR" b="1" dirty="0">
                <a:solidFill>
                  <a:srgbClr val="006600"/>
                </a:solidFill>
                <a:hlinkClick r:id="rId3"/>
              </a:rPr>
              <a:t>andrenassif27@gmail.com</a:t>
            </a:r>
            <a:r>
              <a:rPr lang="pt-BR" b="1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12C9896-4D6B-4D40-8D51-4305941D2C36}"/>
              </a:ext>
            </a:extLst>
          </p:cNvPr>
          <p:cNvSpPr txBox="1"/>
          <p:nvPr/>
        </p:nvSpPr>
        <p:spPr>
          <a:xfrm>
            <a:off x="332570" y="5260279"/>
            <a:ext cx="8478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err="1"/>
              <a:t>This</a:t>
            </a:r>
            <a:r>
              <a:rPr lang="pt-BR" sz="1200" dirty="0"/>
              <a:t> </a:t>
            </a:r>
            <a:r>
              <a:rPr lang="pt-BR" sz="1200" dirty="0" err="1"/>
              <a:t>paper</a:t>
            </a:r>
            <a:r>
              <a:rPr lang="pt-BR" sz="1200" dirty="0"/>
              <a:t> </a:t>
            </a:r>
            <a:r>
              <a:rPr lang="pt-BR" sz="1200" dirty="0" err="1"/>
              <a:t>was</a:t>
            </a:r>
            <a:r>
              <a:rPr lang="pt-BR" sz="1200" dirty="0"/>
              <a:t> </a:t>
            </a:r>
            <a:r>
              <a:rPr lang="pt-BR" sz="1200" dirty="0" err="1"/>
              <a:t>originally</a:t>
            </a:r>
            <a:r>
              <a:rPr lang="pt-BR" sz="1200" dirty="0"/>
              <a:t> </a:t>
            </a:r>
            <a:r>
              <a:rPr lang="pt-BR" sz="1200" dirty="0" err="1"/>
              <a:t>written</a:t>
            </a:r>
            <a:r>
              <a:rPr lang="pt-BR" sz="1200" dirty="0"/>
              <a:t> </a:t>
            </a:r>
            <a:r>
              <a:rPr lang="pt-BR" sz="1200" dirty="0" err="1"/>
              <a:t>based</a:t>
            </a:r>
            <a:r>
              <a:rPr lang="pt-BR" sz="1200" dirty="0"/>
              <a:t> </a:t>
            </a:r>
            <a:r>
              <a:rPr lang="pt-BR" sz="1200" dirty="0" err="1"/>
              <a:t>on</a:t>
            </a:r>
            <a:r>
              <a:rPr lang="pt-BR" sz="1200" dirty="0"/>
              <a:t> a </a:t>
            </a:r>
            <a:r>
              <a:rPr lang="pt-BR" sz="1200" i="1" dirty="0" err="1"/>
              <a:t>Lecture</a:t>
            </a:r>
            <a:r>
              <a:rPr lang="pt-BR" sz="1200" dirty="0"/>
              <a:t> </a:t>
            </a:r>
            <a:r>
              <a:rPr lang="pt-BR" sz="1200" dirty="0" err="1"/>
              <a:t>at</a:t>
            </a:r>
            <a:r>
              <a:rPr lang="pt-BR" sz="1200" dirty="0"/>
              <a:t>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pt-BR" sz="1200" dirty="0" err="1"/>
              <a:t>Department</a:t>
            </a:r>
            <a:r>
              <a:rPr lang="pt-BR" sz="1200" dirty="0"/>
              <a:t> </a:t>
            </a:r>
            <a:r>
              <a:rPr lang="pt-BR" sz="1200" dirty="0" err="1"/>
              <a:t>of</a:t>
            </a:r>
            <a:r>
              <a:rPr lang="pt-BR" sz="1200" dirty="0"/>
              <a:t> </a:t>
            </a:r>
            <a:r>
              <a:rPr lang="pt-BR" sz="1200" dirty="0" err="1"/>
              <a:t>Economics</a:t>
            </a:r>
            <a:r>
              <a:rPr lang="pt-BR" sz="1200" dirty="0"/>
              <a:t> </a:t>
            </a:r>
            <a:r>
              <a:rPr lang="pt-BR" sz="1200" dirty="0" err="1"/>
              <a:t>of</a:t>
            </a:r>
            <a:r>
              <a:rPr lang="pt-BR" sz="1200" dirty="0"/>
              <a:t> </a:t>
            </a:r>
            <a:r>
              <a:rPr lang="pt-BR" sz="1200" dirty="0" err="1"/>
              <a:t>the</a:t>
            </a:r>
            <a:r>
              <a:rPr lang="pt-BR" sz="1200" dirty="0"/>
              <a:t> New </a:t>
            </a:r>
            <a:r>
              <a:rPr lang="pt-BR" sz="1200" dirty="0" err="1"/>
              <a:t>School</a:t>
            </a:r>
            <a:r>
              <a:rPr lang="pt-BR" sz="1200" dirty="0"/>
              <a:t> for Social </a:t>
            </a:r>
            <a:r>
              <a:rPr lang="pt-BR" sz="1200" dirty="0" err="1"/>
              <a:t>Research</a:t>
            </a:r>
            <a:r>
              <a:rPr lang="pt-BR" sz="1200" dirty="0"/>
              <a:t>, New York, 15 </a:t>
            </a:r>
            <a:r>
              <a:rPr lang="pt-BR" sz="1200" dirty="0" err="1"/>
              <a:t>November</a:t>
            </a:r>
            <a:r>
              <a:rPr lang="pt-BR" sz="1200" dirty="0"/>
              <a:t> 2018. The </a:t>
            </a:r>
            <a:r>
              <a:rPr lang="pt-BR" sz="1200" dirty="0" err="1"/>
              <a:t>paper</a:t>
            </a:r>
            <a:r>
              <a:rPr lang="pt-BR" sz="1200" dirty="0"/>
              <a:t> </a:t>
            </a:r>
            <a:r>
              <a:rPr lang="pt-BR" sz="1200" dirty="0" err="1"/>
              <a:t>was</a:t>
            </a:r>
            <a:r>
              <a:rPr lang="pt-BR" sz="1200" dirty="0"/>
              <a:t>, </a:t>
            </a:r>
            <a:r>
              <a:rPr lang="pt-BR" sz="1200" dirty="0" err="1"/>
              <a:t>later</a:t>
            </a:r>
            <a:r>
              <a:rPr lang="pt-BR" sz="1200" dirty="0"/>
              <a:t>, </a:t>
            </a:r>
            <a:r>
              <a:rPr lang="pt-BR" sz="1200" dirty="0" err="1"/>
              <a:t>presented</a:t>
            </a:r>
            <a:r>
              <a:rPr lang="pt-BR" sz="1200" dirty="0"/>
              <a:t> </a:t>
            </a:r>
            <a:r>
              <a:rPr lang="pt-BR" sz="1200" dirty="0" err="1"/>
              <a:t>at</a:t>
            </a:r>
            <a:r>
              <a:rPr lang="pt-BR" sz="1200" dirty="0"/>
              <a:t> </a:t>
            </a:r>
            <a:r>
              <a:rPr lang="pt-BR" sz="1200" dirty="0" err="1"/>
              <a:t>the</a:t>
            </a:r>
            <a:r>
              <a:rPr lang="pt-BR" sz="1200" dirty="0"/>
              <a:t> </a:t>
            </a:r>
            <a:r>
              <a:rPr lang="en-US" sz="1200" dirty="0"/>
              <a:t>4th Workshop on New Developmentalism: Theory and Policy for Developing Countries, EESP-FGV, São Paulo, 25-26 July 2019, at the XII Meeting of the Brazilian Keynesian Association (AKB, in Portuguese), Campinas (SP), 28-30 August 2019 and at the XV Conference of the Association of Latin Language Economists (</a:t>
            </a:r>
            <a:r>
              <a:rPr lang="en-US" sz="1200" dirty="0" err="1"/>
              <a:t>Economisti</a:t>
            </a:r>
            <a:r>
              <a:rPr lang="en-US" sz="1200" dirty="0"/>
              <a:t> di Lingue </a:t>
            </a:r>
            <a:r>
              <a:rPr lang="en-US" sz="1200" dirty="0" err="1"/>
              <a:t>Neolatine</a:t>
            </a:r>
            <a:r>
              <a:rPr lang="en-US" sz="1200" dirty="0"/>
              <a:t> – AENL), Ancona, Italy, 13-14 September 2019.</a:t>
            </a:r>
            <a:endParaRPr lang="pt-BR" sz="1200" dirty="0"/>
          </a:p>
        </p:txBody>
      </p:sp>
    </p:spTree>
    <p:custDataLst>
      <p:tags r:id="rId1"/>
    </p:custData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128653" y="168585"/>
            <a:ext cx="9073008" cy="96999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Brazil: from long-term economic growth to economic stagnation</a:t>
            </a:r>
            <a:endParaRPr lang="pt-BR" sz="2800" b="1" dirty="0">
              <a:latin typeface="Calibri" pitchFamily="34" charset="0"/>
              <a:cs typeface="Arial" charset="0"/>
            </a:endParaRPr>
          </a:p>
          <a:p>
            <a:pPr eaLnBrk="1" hangingPunct="1"/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10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89367" y="1069012"/>
            <a:ext cx="8636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Based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McMillan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Rodrik’s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methodology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2011: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result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sum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two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components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23527" y="3389170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03392" y="3320283"/>
            <a:ext cx="861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1CF5BCCC-757C-4F57-8EEB-38CC1D7E0907}"/>
              </a:ext>
            </a:extLst>
          </p:cNvPr>
          <p:cNvSpPr txBox="1"/>
          <p:nvPr/>
        </p:nvSpPr>
        <p:spPr>
          <a:xfrm>
            <a:off x="102405" y="3295261"/>
            <a:ext cx="8636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2nd)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Between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effect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(“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structural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effect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”):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results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shifting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resources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especially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high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sectors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manufacturing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high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skilled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services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</a:p>
          <a:p>
            <a:pPr algn="just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C1C27C1-4108-4085-AEE6-3399341D80E3}"/>
              </a:ext>
            </a:extLst>
          </p:cNvPr>
          <p:cNvSpPr txBox="1"/>
          <p:nvPr/>
        </p:nvSpPr>
        <p:spPr>
          <a:xfrm>
            <a:off x="89367" y="1947271"/>
            <a:ext cx="8636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1st)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ithin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effect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(sectoral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effect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):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emerges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characteristics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own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sector (capital-labor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ratio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technical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progress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etc.) </a:t>
            </a:r>
          </a:p>
          <a:p>
            <a:pPr algn="just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5A5B1FF-5F4B-4F36-A89F-A56AD0803BCA}"/>
              </a:ext>
            </a:extLst>
          </p:cNvPr>
          <p:cNvSpPr txBox="1"/>
          <p:nvPr/>
        </p:nvSpPr>
        <p:spPr>
          <a:xfrm>
            <a:off x="89367" y="4819492"/>
            <a:ext cx="8636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For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developing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country:</a:t>
            </a:r>
          </a:p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      1st case: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behavior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growth-reducing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it 	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not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also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accompanied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significant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structural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pt-BR" sz="2400" i="1" dirty="0">
                <a:latin typeface="Cambria" panose="02040503050406030204" pitchFamily="18" charset="0"/>
                <a:ea typeface="Cambria" panose="02040503050406030204" pitchFamily="18" charset="0"/>
              </a:rPr>
              <a:t> 	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effects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      2nd case: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behavior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i="1" dirty="0" err="1">
                <a:latin typeface="Cambria" panose="02040503050406030204" pitchFamily="18" charset="0"/>
                <a:ea typeface="Cambria" panose="02040503050406030204" pitchFamily="18" charset="0"/>
              </a:rPr>
              <a:t>growth-enhancing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8289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3"/>
            <a:ext cx="8640960" cy="106467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b="1" dirty="0">
                <a:latin typeface="Calibri" pitchFamily="34" charset="0"/>
                <a:cs typeface="Arial" charset="0"/>
              </a:rPr>
              <a:t> </a:t>
            </a:r>
            <a:r>
              <a:rPr lang="en-US" sz="2400" b="1" dirty="0">
                <a:latin typeface="Calibri" pitchFamily="34" charset="0"/>
                <a:cs typeface="Arial" charset="0"/>
              </a:rPr>
              <a:t>Brazil: decomposition of the labor productivity growth (1950-2011) – McMillan and Rodrik’s methodology (2011)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11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09837" y="1109303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23527" y="3389170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03392" y="3320283"/>
            <a:ext cx="861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1CF5BCCC-757C-4F57-8EEB-38CC1D7E0907}"/>
                  </a:ext>
                </a:extLst>
              </p:cNvPr>
              <p:cNvSpPr txBox="1"/>
              <p:nvPr/>
            </p:nvSpPr>
            <p:spPr>
              <a:xfrm>
                <a:off x="1115616" y="1358781"/>
                <a:ext cx="7051979" cy="4565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𝛥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𝛥</m:t>
                          </m:r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𝛥</m:t>
                              </m:r>
                              <m:sSub>
                                <m:sSub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aggregate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labor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productivity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labor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productivity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of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sector </a:t>
                </a:r>
                <a:r>
                  <a:rPr lang="pt-BR" sz="24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i;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sz="24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share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of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labor in sector </a:t>
                </a:r>
                <a:r>
                  <a:rPr lang="pt-BR" sz="24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i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;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𝛥</m:t>
                    </m:r>
                  </m:oMath>
                </a14:m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change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occured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between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two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pt-BR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periods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;</a:t>
                </a:r>
              </a:p>
              <a:p>
                <a:pPr algn="just"/>
                <a:r>
                  <a:rPr lang="pt-BR" sz="2400" i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t</a:t>
                </a:r>
                <a:r>
                  <a:rPr lang="pt-BR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= time.</a:t>
                </a:r>
              </a:p>
              <a:p>
                <a:pPr algn="just"/>
                <a:endParaRPr lang="pt-BR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xmlns="" id="{1CF5BCCC-757C-4F57-8EEB-38CC1D7E09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358781"/>
                <a:ext cx="7051979" cy="4565032"/>
              </a:xfrm>
              <a:prstGeom prst="rect">
                <a:avLst/>
              </a:prstGeom>
              <a:blipFill>
                <a:blip r:embed="rId4" cstate="print"/>
                <a:stretch>
                  <a:fillRect l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ixaDeTexto 6">
            <a:extLst>
              <a:ext uri="{FF2B5EF4-FFF2-40B4-BE49-F238E27FC236}">
                <a16:creationId xmlns:a16="http://schemas.microsoft.com/office/drawing/2014/main" id="{CA8E9226-878D-4173-ADDF-EED032C907CB}"/>
              </a:ext>
            </a:extLst>
          </p:cNvPr>
          <p:cNvSpPr txBox="1"/>
          <p:nvPr/>
        </p:nvSpPr>
        <p:spPr>
          <a:xfrm>
            <a:off x="5207879" y="2204864"/>
            <a:ext cx="2203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 </a:t>
            </a:r>
          </a:p>
          <a:p>
            <a:pPr algn="ctr"/>
            <a:r>
              <a:rPr lang="en-US" sz="1600" dirty="0"/>
              <a:t>“structural change”</a:t>
            </a:r>
          </a:p>
          <a:p>
            <a:pPr algn="ctr"/>
            <a:r>
              <a:rPr lang="en-US" sz="1600" dirty="0"/>
              <a:t> effect</a:t>
            </a: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74502ECD-57F4-4A6C-B1CD-DC3B93727905}"/>
              </a:ext>
            </a:extLst>
          </p:cNvPr>
          <p:cNvSpPr/>
          <p:nvPr/>
        </p:nvSpPr>
        <p:spPr>
          <a:xfrm>
            <a:off x="5054712" y="1086225"/>
            <a:ext cx="2361175" cy="207728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C305838-DA11-4EE2-942A-AEA228CD9EB1}"/>
              </a:ext>
            </a:extLst>
          </p:cNvPr>
          <p:cNvSpPr txBox="1"/>
          <p:nvPr/>
        </p:nvSpPr>
        <p:spPr>
          <a:xfrm>
            <a:off x="3648429" y="2517175"/>
            <a:ext cx="1311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Within effect</a:t>
            </a:r>
          </a:p>
          <a:p>
            <a:endParaRPr lang="en-US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8856A72D-7A76-4E4C-BCA4-472FEAAA7ED9}"/>
              </a:ext>
            </a:extLst>
          </p:cNvPr>
          <p:cNvSpPr/>
          <p:nvPr/>
        </p:nvSpPr>
        <p:spPr>
          <a:xfrm>
            <a:off x="3350367" y="1314836"/>
            <a:ext cx="1606855" cy="16200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72155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9305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Brazil: decomposition of the labor productivity growth (1950-2011) – McMillan and Rodrik’s methodology (2011)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12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0D706FE9-D6B9-430B-8797-DF2E26F23D5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052736"/>
            <a:ext cx="8496944" cy="406385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48BD33D-63D6-40B6-9A4D-F0639ADB2461}"/>
              </a:ext>
            </a:extLst>
          </p:cNvPr>
          <p:cNvSpPr txBox="1"/>
          <p:nvPr/>
        </p:nvSpPr>
        <p:spPr>
          <a:xfrm>
            <a:off x="323528" y="5301208"/>
            <a:ext cx="8676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err="1"/>
              <a:t>From</a:t>
            </a:r>
            <a:r>
              <a:rPr lang="pt-BR" sz="1600" dirty="0"/>
              <a:t> 1950-1979: </a:t>
            </a:r>
            <a:r>
              <a:rPr lang="pt-BR" sz="1600" dirty="0" err="1"/>
              <a:t>significant</a:t>
            </a:r>
            <a:r>
              <a:rPr lang="pt-BR" sz="1600" dirty="0"/>
              <a:t> labor </a:t>
            </a:r>
            <a:r>
              <a:rPr lang="pt-BR" sz="1600" dirty="0" err="1"/>
              <a:t>productivity</a:t>
            </a:r>
            <a:r>
              <a:rPr lang="pt-BR" sz="1600" dirty="0"/>
              <a:t> </a:t>
            </a:r>
            <a:r>
              <a:rPr lang="pt-BR" sz="1600" dirty="0" err="1"/>
              <a:t>growth</a:t>
            </a:r>
            <a:r>
              <a:rPr lang="pt-BR" sz="1600" dirty="0"/>
              <a:t> </a:t>
            </a:r>
            <a:r>
              <a:rPr lang="pt-BR" sz="1600" dirty="0" err="1"/>
              <a:t>driven</a:t>
            </a:r>
            <a:r>
              <a:rPr lang="pt-BR" sz="1600" dirty="0"/>
              <a:t> </a:t>
            </a:r>
            <a:r>
              <a:rPr lang="pt-BR" sz="1600" dirty="0" err="1"/>
              <a:t>by</a:t>
            </a:r>
            <a:r>
              <a:rPr lang="pt-BR" sz="1600" dirty="0"/>
              <a:t> </a:t>
            </a:r>
            <a:r>
              <a:rPr lang="pt-BR" sz="1600" dirty="0" err="1"/>
              <a:t>structural</a:t>
            </a:r>
            <a:endParaRPr lang="pt-BR" sz="1600" dirty="0"/>
          </a:p>
          <a:p>
            <a:r>
              <a:rPr lang="pt-BR" sz="1600" dirty="0"/>
              <a:t>	            </a:t>
            </a:r>
            <a:r>
              <a:rPr lang="pt-BR" sz="1600" dirty="0" err="1"/>
              <a:t>change</a:t>
            </a:r>
            <a:r>
              <a:rPr lang="pt-BR" sz="1600" dirty="0"/>
              <a:t>, </a:t>
            </a:r>
            <a:r>
              <a:rPr lang="pt-BR" sz="1600" dirty="0" err="1"/>
              <a:t>but</a:t>
            </a:r>
            <a:r>
              <a:rPr lang="pt-BR" sz="1600" dirty="0"/>
              <a:t> </a:t>
            </a:r>
            <a:r>
              <a:rPr lang="pt-BR" sz="1600" dirty="0" err="1"/>
              <a:t>also</a:t>
            </a:r>
            <a:r>
              <a:rPr lang="pt-BR" sz="1600" dirty="0"/>
              <a:t> </a:t>
            </a:r>
            <a:r>
              <a:rPr lang="pt-BR" sz="1600" dirty="0" err="1"/>
              <a:t>driven</a:t>
            </a:r>
            <a:r>
              <a:rPr lang="pt-BR" sz="1600" dirty="0"/>
              <a:t> </a:t>
            </a:r>
            <a:r>
              <a:rPr lang="pt-BR" sz="1600" dirty="0" err="1"/>
              <a:t>by</a:t>
            </a:r>
            <a:r>
              <a:rPr lang="pt-BR" sz="1600" dirty="0"/>
              <a:t> </a:t>
            </a:r>
            <a:r>
              <a:rPr lang="pt-BR" sz="1600" dirty="0" err="1"/>
              <a:t>within</a:t>
            </a:r>
            <a:r>
              <a:rPr lang="pt-BR" sz="1600" dirty="0"/>
              <a:t> </a:t>
            </a:r>
            <a:r>
              <a:rPr lang="pt-BR" sz="1600" dirty="0" err="1"/>
              <a:t>change</a:t>
            </a:r>
            <a:r>
              <a:rPr lang="pt-BR" sz="1600" dirty="0"/>
              <a:t>;</a:t>
            </a:r>
          </a:p>
          <a:p>
            <a:r>
              <a:rPr lang="pt-BR" sz="1600" dirty="0" err="1"/>
              <a:t>From</a:t>
            </a:r>
            <a:r>
              <a:rPr lang="pt-BR" sz="1600" dirty="0"/>
              <a:t> 1980-2011: </a:t>
            </a:r>
            <a:r>
              <a:rPr lang="pt-BR" sz="1600" dirty="0" err="1"/>
              <a:t>stagnant</a:t>
            </a:r>
            <a:r>
              <a:rPr lang="pt-BR" sz="1600" dirty="0"/>
              <a:t> labor </a:t>
            </a:r>
            <a:r>
              <a:rPr lang="pt-BR" sz="1600" dirty="0" err="1"/>
              <a:t>productivity</a:t>
            </a:r>
            <a:r>
              <a:rPr lang="pt-BR" sz="1600" dirty="0"/>
              <a:t> </a:t>
            </a:r>
            <a:r>
              <a:rPr lang="pt-BR" sz="1600" dirty="0" err="1"/>
              <a:t>growth</a:t>
            </a:r>
            <a:r>
              <a:rPr lang="pt-BR" sz="1600" dirty="0"/>
              <a:t> </a:t>
            </a:r>
            <a:r>
              <a:rPr lang="pt-BR" sz="1600" dirty="0" err="1"/>
              <a:t>and</a:t>
            </a:r>
            <a:r>
              <a:rPr lang="pt-BR" sz="1600" dirty="0"/>
              <a:t> </a:t>
            </a:r>
            <a:r>
              <a:rPr lang="pt-BR" sz="1600" dirty="0" err="1"/>
              <a:t>lack</a:t>
            </a:r>
            <a:r>
              <a:rPr lang="pt-BR" sz="1600" dirty="0"/>
              <a:t> </a:t>
            </a:r>
            <a:r>
              <a:rPr lang="pt-BR" sz="1600" dirty="0" err="1"/>
              <a:t>of</a:t>
            </a:r>
            <a:r>
              <a:rPr lang="pt-BR" sz="1600" dirty="0"/>
              <a:t> </a:t>
            </a:r>
            <a:r>
              <a:rPr lang="pt-BR" sz="1600" dirty="0" err="1"/>
              <a:t>structural</a:t>
            </a:r>
            <a:r>
              <a:rPr lang="pt-BR" sz="1600" dirty="0"/>
              <a:t> </a:t>
            </a:r>
            <a:r>
              <a:rPr lang="pt-BR" sz="1600" dirty="0" err="1"/>
              <a:t>change</a:t>
            </a:r>
            <a:r>
              <a:rPr lang="pt-BR" sz="1600" dirty="0"/>
              <a:t> </a:t>
            </a:r>
            <a:r>
              <a:rPr lang="pt-BR" sz="1600" dirty="0" err="1"/>
              <a:t>much</a:t>
            </a:r>
            <a:endParaRPr lang="pt-BR" sz="1600" dirty="0"/>
          </a:p>
          <a:p>
            <a:r>
              <a:rPr lang="pt-BR" sz="1600" dirty="0"/>
              <a:t>                            </a:t>
            </a:r>
            <a:r>
              <a:rPr lang="pt-BR" sz="1600" dirty="0" err="1"/>
              <a:t>before</a:t>
            </a:r>
            <a:r>
              <a:rPr lang="pt-BR" sz="1600" dirty="0"/>
              <a:t> </a:t>
            </a:r>
            <a:r>
              <a:rPr lang="pt-BR" sz="1600" dirty="0" err="1"/>
              <a:t>the</a:t>
            </a:r>
            <a:r>
              <a:rPr lang="pt-BR" sz="1600" dirty="0"/>
              <a:t> </a:t>
            </a:r>
            <a:r>
              <a:rPr lang="pt-BR" sz="1600" dirty="0" err="1"/>
              <a:t>economy</a:t>
            </a:r>
            <a:r>
              <a:rPr lang="pt-BR" sz="1600" dirty="0"/>
              <a:t> </a:t>
            </a:r>
            <a:r>
              <a:rPr lang="pt-BR" sz="1600" dirty="0" err="1"/>
              <a:t>has</a:t>
            </a:r>
            <a:r>
              <a:rPr lang="pt-BR" sz="1600" dirty="0"/>
              <a:t> </a:t>
            </a:r>
            <a:r>
              <a:rPr lang="pt-BR" sz="1600" dirty="0" err="1"/>
              <a:t>reached</a:t>
            </a:r>
            <a:r>
              <a:rPr lang="pt-BR" sz="1600" dirty="0"/>
              <a:t> “</a:t>
            </a:r>
            <a:r>
              <a:rPr lang="pt-BR" sz="1600" dirty="0" err="1"/>
              <a:t>maturity</a:t>
            </a:r>
            <a:r>
              <a:rPr lang="pt-BR" sz="1600" dirty="0"/>
              <a:t>” in </a:t>
            </a:r>
            <a:r>
              <a:rPr lang="pt-BR" sz="1600" dirty="0" err="1"/>
              <a:t>Kaldor</a:t>
            </a:r>
            <a:r>
              <a:rPr lang="pt-BR" sz="1600" dirty="0"/>
              <a:t> </a:t>
            </a:r>
            <a:r>
              <a:rPr lang="pt-BR" sz="1600" dirty="0" err="1"/>
              <a:t>sense</a:t>
            </a:r>
            <a:r>
              <a:rPr lang="pt-BR" sz="1600" dirty="0"/>
              <a:t> (</a:t>
            </a:r>
            <a:r>
              <a:rPr lang="pt-BR" sz="1600" dirty="0" err="1"/>
              <a:t>Kaldor</a:t>
            </a:r>
            <a:r>
              <a:rPr lang="pt-BR" sz="1600" dirty="0"/>
              <a:t>, 1966)</a:t>
            </a:r>
          </a:p>
          <a:p>
            <a:r>
              <a:rPr lang="pt-BR" sz="1600" dirty="0"/>
              <a:t>                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32858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Brazil: dynamics of labor share in total employment in Brazil (1950-2011; in %)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13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374B307-3FF9-4DFF-9D71-B4766278E330}"/>
              </a:ext>
            </a:extLst>
          </p:cNvPr>
          <p:cNvSpPr txBox="1"/>
          <p:nvPr/>
        </p:nvSpPr>
        <p:spPr>
          <a:xfrm>
            <a:off x="1619672" y="5243760"/>
            <a:ext cx="6336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Precariousness of employment (labor growth in low skilled labor segments of the service sector) and productivity stagnation through the “lost decades”. </a:t>
            </a: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0950189"/>
              </p:ext>
            </p:extLst>
          </p:nvPr>
        </p:nvGraphicFramePr>
        <p:xfrm>
          <a:off x="719572" y="1106408"/>
          <a:ext cx="7704855" cy="4061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E3AF3C14-0904-43AD-BA54-753C0292B658}"/>
              </a:ext>
            </a:extLst>
          </p:cNvPr>
          <p:cNvCxnSpPr/>
          <p:nvPr/>
        </p:nvCxnSpPr>
        <p:spPr>
          <a:xfrm>
            <a:off x="1547664" y="1268760"/>
            <a:ext cx="6696744" cy="1728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33B4DA6F-B814-44F4-83CA-4F3C79D833AC}"/>
              </a:ext>
            </a:extLst>
          </p:cNvPr>
          <p:cNvCxnSpPr/>
          <p:nvPr/>
        </p:nvCxnSpPr>
        <p:spPr>
          <a:xfrm flipV="1">
            <a:off x="5436096" y="2060848"/>
            <a:ext cx="2808312" cy="57606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117883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11" grpId="0"/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179512" y="205098"/>
            <a:ext cx="8178470" cy="694122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24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Premature industrialization in Brazil after the 1980s: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14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23527" y="3389170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77870" y="3696203"/>
            <a:ext cx="861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id="{57E3B68C-DB14-4CD2-9BFD-6240FFFDC5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894960"/>
              </p:ext>
            </p:extLst>
          </p:nvPr>
        </p:nvGraphicFramePr>
        <p:xfrm>
          <a:off x="523011" y="1697067"/>
          <a:ext cx="8081429" cy="374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E41AFE19-4FF4-47FD-AD7A-220169386517}"/>
              </a:ext>
            </a:extLst>
          </p:cNvPr>
          <p:cNvSpPr txBox="1"/>
          <p:nvPr/>
        </p:nvSpPr>
        <p:spPr>
          <a:xfrm>
            <a:off x="179512" y="941712"/>
            <a:ext cx="3252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Share of the value added of the </a:t>
            </a:r>
          </a:p>
          <a:p>
            <a:r>
              <a:rPr lang="en-US" sz="1600" dirty="0"/>
              <a:t>manufacturing sector in GDP (%)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D0CAFB3-59DA-4114-A48F-2D0B22D442BF}"/>
              </a:ext>
            </a:extLst>
          </p:cNvPr>
          <p:cNvSpPr txBox="1"/>
          <p:nvPr/>
        </p:nvSpPr>
        <p:spPr>
          <a:xfrm>
            <a:off x="323527" y="5516250"/>
            <a:ext cx="86147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  <a:cs typeface="Arial" charset="0"/>
              </a:rPr>
              <a:t>Premature deindustrialization in Brazil is explained by a significant drop in the share of the value added of the manufacturing sector in total GDP, and not by a drop of labor share in this sector in total employment (Kaldor, 1966; Rowthorn and </a:t>
            </a:r>
            <a:r>
              <a:rPr lang="en-US" dirty="0" err="1">
                <a:latin typeface="Calibri" pitchFamily="34" charset="0"/>
                <a:cs typeface="Arial" charset="0"/>
              </a:rPr>
              <a:t>Ramaswani</a:t>
            </a:r>
            <a:r>
              <a:rPr lang="en-US" dirty="0">
                <a:latin typeface="Calibri" pitchFamily="34" charset="0"/>
                <a:cs typeface="Arial" charset="0"/>
              </a:rPr>
              <a:t>, 1999; UNCTAD, 2003; Palma (2005).</a:t>
            </a:r>
            <a:endParaRPr lang="en-US" dirty="0"/>
          </a:p>
        </p:txBody>
      </p:sp>
      <p:cxnSp>
        <p:nvCxnSpPr>
          <p:cNvPr id="14" name="Conector de Seta Reta 13">
            <a:extLst>
              <a:ext uri="{FF2B5EF4-FFF2-40B4-BE49-F238E27FC236}">
                <a16:creationId xmlns:a16="http://schemas.microsoft.com/office/drawing/2014/main" id="{E11AA706-9387-4005-A35B-FC81D0DE53E6}"/>
              </a:ext>
            </a:extLst>
          </p:cNvPr>
          <p:cNvCxnSpPr/>
          <p:nvPr/>
        </p:nvCxnSpPr>
        <p:spPr>
          <a:xfrm>
            <a:off x="683568" y="1502175"/>
            <a:ext cx="0" cy="21129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3D70087-8CE4-443A-8B11-FA040D4E671E}"/>
              </a:ext>
            </a:extLst>
          </p:cNvPr>
          <p:cNvSpPr txBox="1"/>
          <p:nvPr/>
        </p:nvSpPr>
        <p:spPr>
          <a:xfrm>
            <a:off x="5876759" y="929570"/>
            <a:ext cx="3267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Labor share of the manufacturing </a:t>
            </a:r>
          </a:p>
          <a:p>
            <a:r>
              <a:rPr lang="en-US" sz="1600" dirty="0"/>
              <a:t>sector in total employment (%) </a:t>
            </a:r>
          </a:p>
          <a:p>
            <a:endParaRPr lang="en-US" sz="1600" dirty="0"/>
          </a:p>
        </p:txBody>
      </p:sp>
      <p:cxnSp>
        <p:nvCxnSpPr>
          <p:cNvPr id="16" name="Conector de Seta Reta 15">
            <a:extLst>
              <a:ext uri="{FF2B5EF4-FFF2-40B4-BE49-F238E27FC236}">
                <a16:creationId xmlns:a16="http://schemas.microsoft.com/office/drawing/2014/main" id="{5E7DBB71-0EA2-4658-AFC2-F904928880AB}"/>
              </a:ext>
            </a:extLst>
          </p:cNvPr>
          <p:cNvCxnSpPr/>
          <p:nvPr/>
        </p:nvCxnSpPr>
        <p:spPr>
          <a:xfrm>
            <a:off x="8357982" y="1420841"/>
            <a:ext cx="0" cy="21129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59707716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Explanatory factors for the stagnation in Brazil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15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157804" y="1175266"/>
            <a:ext cx="8636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OLS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regressions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period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1995-2011</a:t>
            </a:r>
          </a:p>
          <a:p>
            <a:pPr algn="just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Dependent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variable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 “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structural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component</a:t>
            </a:r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Microeconomic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explanatory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variables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associated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structure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Brazilian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period</a:t>
            </a:r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23527" y="3389170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77870" y="3696203"/>
            <a:ext cx="861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571835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4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171060" y="67632"/>
            <a:ext cx="8319963" cy="86454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What explains labor productivity stagnation in Brazil?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16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23527" y="3389170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77870" y="3696203"/>
            <a:ext cx="8614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A6B6DB6F-09DB-486D-A4E3-2F63FA07CBDF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62271" y="1511743"/>
            <a:ext cx="5760640" cy="490119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F7968A8-E527-4AEE-89B7-A3D06BE8B50B}"/>
              </a:ext>
            </a:extLst>
          </p:cNvPr>
          <p:cNvSpPr txBox="1"/>
          <p:nvPr/>
        </p:nvSpPr>
        <p:spPr>
          <a:xfrm>
            <a:off x="1820209" y="992506"/>
            <a:ext cx="6024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Dependent variable: “structural change” component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7726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4" grpId="0"/>
      <p:bldP spid="2" grpId="0"/>
      <p:bldP spid="9" grpId="0"/>
      <p:bldP spid="10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0" y="25268"/>
            <a:ext cx="8469106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Regression results: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17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DB5612C5-6D69-45ED-8FE3-3E88321744D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980728"/>
            <a:ext cx="5328591" cy="475252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7A86191E-0829-49E4-878F-91F2D60BE541}"/>
              </a:ext>
            </a:extLst>
          </p:cNvPr>
          <p:cNvSpPr txBox="1"/>
          <p:nvPr/>
        </p:nvSpPr>
        <p:spPr>
          <a:xfrm>
            <a:off x="1009187" y="6300563"/>
            <a:ext cx="2933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err="1"/>
              <a:t>Source</a:t>
            </a:r>
            <a:r>
              <a:rPr lang="pt-BR" sz="1200" dirty="0"/>
              <a:t>: Nassif et al. (2018, </a:t>
            </a:r>
            <a:r>
              <a:rPr lang="pt-BR" sz="1200" dirty="0" err="1"/>
              <a:t>forthcoming</a:t>
            </a:r>
            <a:r>
              <a:rPr lang="pt-BR" sz="1200" dirty="0"/>
              <a:t>)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408A0CA-EDF7-49CA-AB7F-E6511395B9B0}"/>
              </a:ext>
            </a:extLst>
          </p:cNvPr>
          <p:cNvSpPr/>
          <p:nvPr/>
        </p:nvSpPr>
        <p:spPr>
          <a:xfrm>
            <a:off x="107504" y="3068960"/>
            <a:ext cx="5976664" cy="2952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C6250CE-EAE4-4567-9625-2C08B0094B6A}"/>
              </a:ext>
            </a:extLst>
          </p:cNvPr>
          <p:cNvSpPr txBox="1"/>
          <p:nvPr/>
        </p:nvSpPr>
        <p:spPr>
          <a:xfrm>
            <a:off x="5436096" y="472514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00FF"/>
                </a:solidFill>
              </a:rPr>
              <a:t>(1st)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1FF10E91-2702-4D3C-9862-C56BFB6FE212}"/>
              </a:ext>
            </a:extLst>
          </p:cNvPr>
          <p:cNvSpPr txBox="1"/>
          <p:nvPr/>
        </p:nvSpPr>
        <p:spPr>
          <a:xfrm>
            <a:off x="5364088" y="3717032"/>
            <a:ext cx="7825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00FF"/>
                </a:solidFill>
              </a:rPr>
              <a:t>(2nd)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2102A54E-CCD1-470F-972A-5870B684EBE4}"/>
              </a:ext>
            </a:extLst>
          </p:cNvPr>
          <p:cNvSpPr txBox="1"/>
          <p:nvPr/>
        </p:nvSpPr>
        <p:spPr>
          <a:xfrm>
            <a:off x="5364088" y="3140968"/>
            <a:ext cx="137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00FF"/>
                </a:solidFill>
              </a:rPr>
              <a:t>(3rd)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649061E-AE6E-49BA-AF5D-C7A5901F2019}"/>
              </a:ext>
            </a:extLst>
          </p:cNvPr>
          <p:cNvSpPr txBox="1"/>
          <p:nvPr/>
        </p:nvSpPr>
        <p:spPr>
          <a:xfrm>
            <a:off x="5436096" y="4293096"/>
            <a:ext cx="7104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olidFill>
                  <a:srgbClr val="0000FF"/>
                </a:solidFill>
              </a:rPr>
              <a:t>(4th)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8184" y="1196752"/>
            <a:ext cx="26642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mbria"/>
                <a:cs typeface="Cambria"/>
              </a:rPr>
              <a:t>Regressions show that the stagnant labor productivity growth and the lack of structural change in Brazil are explained by (in decreasing order)  </a:t>
            </a:r>
          </a:p>
          <a:p>
            <a:r>
              <a:rPr lang="en-US" sz="1800" b="1" dirty="0">
                <a:latin typeface="Cambria"/>
                <a:cs typeface="Cambria"/>
              </a:rPr>
              <a:t>the real appreciation </a:t>
            </a:r>
          </a:p>
          <a:p>
            <a:r>
              <a:rPr lang="en-US" sz="1800" b="1" dirty="0">
                <a:latin typeface="Cambria"/>
                <a:cs typeface="Cambria"/>
              </a:rPr>
              <a:t>trend of the Brazilian currency, </a:t>
            </a:r>
            <a:r>
              <a:rPr lang="en-US" sz="1800" dirty="0">
                <a:latin typeface="Cambria"/>
                <a:cs typeface="Cambria"/>
              </a:rPr>
              <a:t> </a:t>
            </a:r>
            <a:r>
              <a:rPr lang="en-US" sz="1800" b="1" dirty="0">
                <a:latin typeface="Cambria"/>
                <a:cs typeface="Cambria"/>
              </a:rPr>
              <a:t>the </a:t>
            </a:r>
            <a:r>
              <a:rPr lang="en-US" sz="1800" b="1" dirty="0" err="1">
                <a:latin typeface="Cambria"/>
                <a:cs typeface="Cambria"/>
              </a:rPr>
              <a:t>reprimarization</a:t>
            </a:r>
            <a:r>
              <a:rPr lang="en-US" sz="1800" b="1" dirty="0">
                <a:latin typeface="Cambria"/>
                <a:cs typeface="Cambria"/>
              </a:rPr>
              <a:t> of the export basket</a:t>
            </a:r>
            <a:r>
              <a:rPr lang="en-US" sz="1800" dirty="0">
                <a:latin typeface="Cambria"/>
                <a:cs typeface="Cambria"/>
              </a:rPr>
              <a:t>, </a:t>
            </a:r>
            <a:r>
              <a:rPr lang="en-US" sz="1800" b="1" dirty="0">
                <a:latin typeface="Cambria"/>
                <a:cs typeface="Cambria"/>
              </a:rPr>
              <a:t>the</a:t>
            </a:r>
          </a:p>
          <a:p>
            <a:r>
              <a:rPr lang="en-US" sz="1800" b="1" dirty="0">
                <a:latin typeface="Cambria"/>
                <a:cs typeface="Cambria"/>
              </a:rPr>
              <a:t>low degree of trade openness (e.g., low engagement in global trade, not low external competition)  and the high real interest rates prevailing in the period.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8076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5" grpId="1" animBg="1"/>
      <p:bldP spid="5" grpId="2" animBg="1"/>
      <p:bldP spid="5" grpId="3" animBg="1"/>
      <p:bldP spid="6" grpId="0"/>
      <p:bldP spid="2" grpId="0" animBg="1"/>
      <p:bldP spid="4" grpId="0"/>
      <p:bldP spid="9" grpId="0"/>
      <p:bldP spid="10" grpId="0"/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59557" y="137592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b="1" dirty="0">
                <a:latin typeface="Calibri" pitchFamily="34" charset="0"/>
                <a:cs typeface="Arial" charset="0"/>
              </a:rPr>
              <a:t> Main conclusion: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18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130212" y="991863"/>
            <a:ext cx="863615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Our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econometric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estimations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suggest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stagnation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Brazil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has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predominantly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been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phenomenon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associated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inconsistency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regime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Brazil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very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orthodox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inflation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targeting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regime, a </a:t>
            </a:r>
            <a:r>
              <a:rPr lang="pt-BR" sz="2400">
                <a:latin typeface="Cambria" panose="02040503050406030204" pitchFamily="18" charset="0"/>
                <a:ea typeface="Cambria" panose="02040503050406030204" pitchFamily="18" charset="0"/>
              </a:rPr>
              <a:t>significant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degree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openness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capital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account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absence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exchange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rate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policy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avoids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long-term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appreciation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trend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domestic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currency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 real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terms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Brazil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7478300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19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2339752" y="2348880"/>
            <a:ext cx="46805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</a:rPr>
              <a:t>THANK YOU</a:t>
            </a:r>
            <a:r>
              <a:rPr lang="pt-BR" sz="3200" b="1" dirty="0">
                <a:latin typeface="Cambria" panose="02040503050406030204" pitchFamily="18" charset="0"/>
                <a:ea typeface="Cambria" panose="02040503050406030204" pitchFamily="18" charset="0"/>
                <a:sym typeface="Symbol" panose="05050102010706020507" pitchFamily="18" charset="2"/>
              </a:rPr>
              <a:t></a:t>
            </a:r>
          </a:p>
          <a:p>
            <a:pPr algn="ctr"/>
            <a:endParaRPr lang="pt-BR" sz="2800" dirty="0">
              <a:latin typeface="Cambria" panose="02040503050406030204" pitchFamily="18" charset="0"/>
              <a:ea typeface="Cambria" panose="02040503050406030204" pitchFamily="18" charset="0"/>
              <a:sym typeface="Symbol" panose="05050102010706020507" pitchFamily="18" charset="2"/>
            </a:endParaRPr>
          </a:p>
          <a:p>
            <a:pPr algn="ctr"/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  <a:sym typeface="Symbol" panose="05050102010706020507" pitchFamily="18" charset="2"/>
                <a:hlinkClick r:id="rId4"/>
              </a:rPr>
              <a:t>andrenassif27@gmail.com</a:t>
            </a:r>
            <a:r>
              <a:rPr lang="pt-BR" sz="2800" dirty="0">
                <a:latin typeface="Cambria" panose="02040503050406030204" pitchFamily="18" charset="0"/>
                <a:ea typeface="Cambria" panose="02040503050406030204" pitchFamily="18" charset="0"/>
                <a:sym typeface="Symbol" panose="05050102010706020507" pitchFamily="18" charset="2"/>
              </a:rPr>
              <a:t> </a:t>
            </a:r>
            <a:endParaRPr lang="pt-BR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68718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0" y="0"/>
            <a:ext cx="9134268" cy="622537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  Outline</a:t>
            </a:r>
            <a:r>
              <a:rPr lang="en-US" sz="2400" b="1" dirty="0">
                <a:latin typeface="Calibri" pitchFamily="34" charset="0"/>
                <a:cs typeface="Arial" charset="0"/>
              </a:rPr>
              <a:t>: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2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0F23F22-992D-4052-BF39-E4E24A08B596}"/>
              </a:ext>
            </a:extLst>
          </p:cNvPr>
          <p:cNvSpPr txBox="1"/>
          <p:nvPr/>
        </p:nvSpPr>
        <p:spPr>
          <a:xfrm>
            <a:off x="222590" y="110563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1)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Stylized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facts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stagnation</a:t>
            </a:r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590" y="2445833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  <a:ea typeface="Cambria" panose="02040503050406030204" pitchFamily="18" charset="0"/>
              </a:rPr>
              <a:t>2) Brazil: from economic growth to stagnation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682" y="3355145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pt-BR" sz="2400" dirty="0">
                <a:latin typeface="Cambria"/>
                <a:cs typeface="Cambria"/>
              </a:rPr>
              <a:t>3) </a:t>
            </a:r>
            <a:r>
              <a:rPr lang="pt-BR" sz="2400" dirty="0" err="1">
                <a:latin typeface="Cambria"/>
                <a:cs typeface="Cambria"/>
              </a:rPr>
              <a:t>Main</a:t>
            </a:r>
            <a:r>
              <a:rPr lang="pt-BR" sz="2400" dirty="0">
                <a:latin typeface="Cambria"/>
                <a:cs typeface="Cambria"/>
              </a:rPr>
              <a:t> </a:t>
            </a:r>
            <a:r>
              <a:rPr lang="pt-BR" sz="2400" dirty="0" err="1">
                <a:latin typeface="Cambria"/>
                <a:cs typeface="Cambria"/>
              </a:rPr>
              <a:t>conclusion</a:t>
            </a:r>
            <a:endParaRPr lang="pt-BR" sz="2400" dirty="0">
              <a:latin typeface="Cambria"/>
              <a:cs typeface="Cambri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030461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BAE7E98-98D1-4717-8E98-0DAA4C4C28C9}"/>
              </a:ext>
            </a:extLst>
          </p:cNvPr>
          <p:cNvSpPr txBox="1"/>
          <p:nvPr/>
        </p:nvSpPr>
        <p:spPr>
          <a:xfrm>
            <a:off x="107504" y="1920895"/>
            <a:ext cx="8559203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 </a:t>
            </a:r>
            <a:r>
              <a:rPr lang="en-US" sz="2400" i="1" dirty="0"/>
              <a:t>Productivity isn’t everything, but in the long run it is almost </a:t>
            </a:r>
          </a:p>
          <a:p>
            <a:r>
              <a:rPr lang="en-US" sz="2400" i="1" dirty="0"/>
              <a:t>everything. A country’s ability to improve its standard of living </a:t>
            </a:r>
          </a:p>
          <a:p>
            <a:r>
              <a:rPr lang="en-US" sz="2400" i="1" dirty="0"/>
              <a:t>over time depends almost entirely on its ability </a:t>
            </a:r>
            <a:r>
              <a:rPr lang="en-US" sz="2400" b="1" i="1" u="sng" dirty="0"/>
              <a:t>to raise </a:t>
            </a:r>
            <a:r>
              <a:rPr lang="en-US" sz="2400" i="1" dirty="0"/>
              <a:t>its </a:t>
            </a:r>
          </a:p>
          <a:p>
            <a:r>
              <a:rPr lang="en-US" sz="2400" i="1" dirty="0"/>
              <a:t>output per worker.</a:t>
            </a:r>
          </a:p>
          <a:p>
            <a:endParaRPr lang="en-US" sz="2400" i="1" dirty="0"/>
          </a:p>
          <a:p>
            <a:r>
              <a:rPr lang="en-US" sz="1800" dirty="0"/>
              <a:t>             Paul Krugman, </a:t>
            </a:r>
            <a:r>
              <a:rPr lang="en-US" sz="1800" i="1" dirty="0"/>
              <a:t>The age of diminished expectations</a:t>
            </a:r>
            <a:r>
              <a:rPr lang="en-US" sz="1800" dirty="0"/>
              <a:t>. The MIT Press, 1994.</a:t>
            </a:r>
            <a:endParaRPr lang="pt-BR" sz="1800" dirty="0"/>
          </a:p>
          <a:p>
            <a:r>
              <a:rPr lang="en-US" dirty="0"/>
              <a:t> </a:t>
            </a:r>
            <a:endParaRPr lang="pt-BR" dirty="0"/>
          </a:p>
          <a:p>
            <a:endParaRPr lang="pt-B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17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59557" y="137592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b="1" dirty="0">
                <a:latin typeface="Calibri" pitchFamily="34" charset="0"/>
                <a:cs typeface="Arial" charset="0"/>
              </a:rPr>
              <a:t> Stylized facts on productivity, economic growth and economic stagnation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4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130212" y="991863"/>
            <a:ext cx="86361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1) Productivity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depends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factors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associated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supply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demand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supply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/capital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accumulation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/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technological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progress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investment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decisions</a:t>
            </a:r>
            <a:r>
              <a:rPr lang="pt-BR" sz="240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exports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).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But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demand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main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driver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supply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accommodates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demand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Fazzari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Ferri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Variato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(2017).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213306" y="2914198"/>
            <a:ext cx="87849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2)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structural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change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 resources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especially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labor) are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shifted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traditional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level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agriculture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 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higher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level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manufacturing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sector) – Lewis (1954).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264614" y="4497725"/>
            <a:ext cx="86147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3) Manufacturing sector as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main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driver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both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industrial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average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aggregate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– Manufacturing sector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subject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static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dynamic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scale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Kaldor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(1966).</a:t>
            </a:r>
          </a:p>
          <a:p>
            <a:endParaRPr lang="pt-BR" sz="24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599549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4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Stylized facts on productivity, economic growth and economic stagnation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5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157804" y="1025363"/>
            <a:ext cx="8636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4)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When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country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catches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up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its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reaches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maturity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stage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Deindustrialiazation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happens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naturally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through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reallocation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resources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manufacturing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higher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segments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service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sector. The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intersectoral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gaps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close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least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theoretical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terms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; in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practice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significantly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reduce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 –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Kaldor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(1966).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220021" y="3861048"/>
            <a:ext cx="8784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5)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If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reallocation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agriculture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manufacturing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sectors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lower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segments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service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sector (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skill labor)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occurs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before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country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catches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up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a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premature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deindustrialization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will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emerge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will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begin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exhibit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low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labor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to face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stagnation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(Palma, 2005).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988368" y="49132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97937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35496" y="44624"/>
            <a:ext cx="9073008" cy="79208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 </a:t>
            </a:r>
            <a:r>
              <a:rPr lang="en-US" sz="2800" b="1" dirty="0">
                <a:latin typeface="Calibri" pitchFamily="34" charset="0"/>
                <a:cs typeface="Arial" charset="0"/>
              </a:rPr>
              <a:t>Stylized facts on productivity, economic growth and economic stagnation</a:t>
            </a:r>
            <a:endParaRPr lang="pt-BR" sz="28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6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B408C46-3C5C-4659-B49A-AC357D531436}"/>
              </a:ext>
            </a:extLst>
          </p:cNvPr>
          <p:cNvSpPr txBox="1"/>
          <p:nvPr/>
        </p:nvSpPr>
        <p:spPr>
          <a:xfrm>
            <a:off x="139444" y="1098011"/>
            <a:ext cx="86361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6)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During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catching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up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process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main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prices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must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aligned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industrial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policy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oriented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for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real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interest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rates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below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real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average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return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rate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capital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competitive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real </a:t>
            </a:r>
            <a:r>
              <a:rPr lang="pt-BR" sz="2400" b="1" dirty="0" err="1">
                <a:latin typeface="Cambria" panose="02040503050406030204" pitchFamily="18" charset="0"/>
                <a:ea typeface="Cambria" panose="02040503050406030204" pitchFamily="18" charset="0"/>
              </a:rPr>
              <a:t>exchange</a:t>
            </a:r>
            <a:r>
              <a:rPr lang="pt-BR" sz="2400" b="1" dirty="0">
                <a:latin typeface="Cambria" panose="02040503050406030204" pitchFamily="18" charset="0"/>
                <a:ea typeface="Cambria" panose="02040503050406030204" pitchFamily="18" charset="0"/>
              </a:rPr>
              <a:t> rates 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(to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avoid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long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term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appreciation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trend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;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domestic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currency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must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be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marginally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undervalued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/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359023" y="5779128"/>
            <a:ext cx="87849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E060770-4952-4B0A-8B78-98091C19A470}"/>
              </a:ext>
            </a:extLst>
          </p:cNvPr>
          <p:cNvSpPr txBox="1"/>
          <p:nvPr/>
        </p:nvSpPr>
        <p:spPr>
          <a:xfrm>
            <a:off x="161948" y="3650185"/>
            <a:ext cx="8614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This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central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theses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of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New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Developmentalism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(Bresser-Pereira, 2016).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173CB36-B4C7-4626-8D60-4F3A0B5CF299}"/>
              </a:ext>
            </a:extLst>
          </p:cNvPr>
          <p:cNvSpPr txBox="1"/>
          <p:nvPr/>
        </p:nvSpPr>
        <p:spPr>
          <a:xfrm>
            <a:off x="835968" y="4760823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0ADCA022-2790-4222-9544-BA72BDF727A0}"/>
              </a:ext>
            </a:extLst>
          </p:cNvPr>
          <p:cNvSpPr txBox="1"/>
          <p:nvPr/>
        </p:nvSpPr>
        <p:spPr>
          <a:xfrm>
            <a:off x="161947" y="4744210"/>
            <a:ext cx="86097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Aligned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Keynesian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view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short-term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macroeconomic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policies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have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permanent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effects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long-term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growth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(Bresser-Pereira,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Oreiro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Marconi, 2014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pt-BR" sz="2400" dirty="0" err="1">
                <a:latin typeface="Cambria" panose="02040503050406030204" pitchFamily="18" charset="0"/>
                <a:ea typeface="Cambria" panose="02040503050406030204" pitchFamily="18" charset="0"/>
              </a:rPr>
              <a:t>Ros</a:t>
            </a:r>
            <a:r>
              <a:rPr lang="pt-BR" sz="2400" dirty="0">
                <a:latin typeface="Cambria" panose="02040503050406030204" pitchFamily="18" charset="0"/>
                <a:ea typeface="Cambria" panose="02040503050406030204" pitchFamily="18" charset="0"/>
              </a:rPr>
              <a:t>, 2013, ch.11.</a:t>
            </a:r>
            <a:endParaRPr lang="pt-BR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55799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6" grpId="0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0B395-CD64-4988-B53C-42FFB3DB8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Real exchange rates and real interest rates in Brazil (1999-2018)</a:t>
            </a:r>
          </a:p>
        </p:txBody>
      </p:sp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E776C0BD-237A-4F01-B65B-E343BB47C2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493978"/>
              </p:ext>
            </p:extLst>
          </p:nvPr>
        </p:nvGraphicFramePr>
        <p:xfrm>
          <a:off x="755576" y="1352867"/>
          <a:ext cx="6912768" cy="415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id="{6399742C-86A5-4B9C-90B2-1437888B8CAF}"/>
              </a:ext>
            </a:extLst>
          </p:cNvPr>
          <p:cNvSpPr txBox="1"/>
          <p:nvPr/>
        </p:nvSpPr>
        <p:spPr>
          <a:xfrm>
            <a:off x="611560" y="5589240"/>
            <a:ext cx="727314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Central Bank of Brazil for short-term nominal interest rates and real effective exchange rate indices. Brazilian Institute</a:t>
            </a:r>
          </a:p>
          <a:p>
            <a:r>
              <a:rPr lang="en-US" sz="1000" dirty="0"/>
              <a:t>of Geography and Statistics (IBGE) for consumer inflation rate (IPCA). Real interest rates (SELIC) calculated by the authors </a:t>
            </a:r>
          </a:p>
          <a:p>
            <a:r>
              <a:rPr lang="en-US" sz="1000" dirty="0"/>
              <a:t>and deflated by IPCA.</a:t>
            </a:r>
            <a:endParaRPr lang="pt-BR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9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153710" y="44624"/>
            <a:ext cx="8234714" cy="99232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3200" b="1" dirty="0">
                <a:latin typeface="Calibri" pitchFamily="34" charset="0"/>
                <a:cs typeface="Arial" charset="0"/>
              </a:rPr>
              <a:t>Brazil: from long-term economic growth to economic stagnation</a:t>
            </a:r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8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153710" y="1390710"/>
            <a:ext cx="863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0D191E4-3EE4-4743-A7EB-D6CF6A1E8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2C6ECBBE-462E-46EC-A4B7-9E05688ED1A2}"/>
              </a:ext>
            </a:extLst>
          </p:cNvPr>
          <p:cNvSpPr txBox="1"/>
          <p:nvPr/>
        </p:nvSpPr>
        <p:spPr>
          <a:xfrm>
            <a:off x="368818" y="1067359"/>
            <a:ext cx="88018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Main goal: calculating, decomposing and analyzing the labor productivity growth behavior in Brazil over the 1950-2011 period.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C060AF-5EB9-4EB3-A2A8-824B665C13C0}"/>
              </a:ext>
            </a:extLst>
          </p:cNvPr>
          <p:cNvSpPr txBox="1"/>
          <p:nvPr/>
        </p:nvSpPr>
        <p:spPr>
          <a:xfrm>
            <a:off x="385131" y="2129374"/>
            <a:ext cx="8178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Database: Groningen Growth and Development Center (GGDC)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252B781-F598-49D1-A7DF-29F081D2293D}"/>
              </a:ext>
            </a:extLst>
          </p:cNvPr>
          <p:cNvSpPr txBox="1"/>
          <p:nvPr/>
        </p:nvSpPr>
        <p:spPr>
          <a:xfrm>
            <a:off x="387091" y="2944355"/>
            <a:ext cx="84466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9 sectors of the GGDC were grouped in 5:</a:t>
            </a:r>
          </a:p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Agriculture and Mining;</a:t>
            </a:r>
          </a:p>
          <a:p>
            <a:pPr marL="457200" indent="-457200">
              <a:buAutoNum type="arabicParenR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Manufacturing Sector;</a:t>
            </a:r>
          </a:p>
          <a:p>
            <a:pPr marL="457200" indent="-457200">
              <a:buAutoNum type="arabicParenR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Construction and Energetic Infrastructure;</a:t>
            </a:r>
          </a:p>
          <a:p>
            <a:pPr marL="457200" indent="-457200">
              <a:buAutoNum type="arabicParenR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Services of low skilled labor;</a:t>
            </a:r>
          </a:p>
          <a:p>
            <a:pPr marL="457200" indent="-457200">
              <a:buAutoNum type="arabicParenR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Services of high skilled labor.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5056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2" grpId="0"/>
      <p:bldP spid="6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4987A86-4E30-4F1C-84B2-EFB61705F7B0}"/>
              </a:ext>
            </a:extLst>
          </p:cNvPr>
          <p:cNvSpPr/>
          <p:nvPr/>
        </p:nvSpPr>
        <p:spPr>
          <a:xfrm>
            <a:off x="129209" y="107349"/>
            <a:ext cx="8375392" cy="109774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rgbClr val="9CB86E"/>
              </a:gs>
              <a:gs pos="100000">
                <a:srgbClr val="156B13"/>
              </a:gs>
            </a:gsLst>
            <a:lin ang="2700000" scaled="0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2800" b="1" dirty="0">
                <a:latin typeface="Calibri" pitchFamily="34" charset="0"/>
                <a:cs typeface="Arial" charset="0"/>
              </a:rPr>
              <a:t>Brazil: from long-term economic growth to economic stagnation</a:t>
            </a:r>
            <a:endParaRPr lang="pt-BR" sz="2800" b="1" dirty="0">
              <a:latin typeface="Calibri" pitchFamily="34" charset="0"/>
              <a:cs typeface="Arial" charset="0"/>
            </a:endParaRPr>
          </a:p>
          <a:p>
            <a:pPr eaLnBrk="1" hangingPunct="1"/>
            <a:endParaRPr lang="pt-BR" sz="2400" b="1" dirty="0">
              <a:latin typeface="Calibri" pitchFamily="34" charset="0"/>
              <a:cs typeface="Arial" charset="0"/>
            </a:endParaRPr>
          </a:p>
        </p:txBody>
      </p:sp>
      <p:sp>
        <p:nvSpPr>
          <p:cNvPr id="5" name="Heptágono 4"/>
          <p:cNvSpPr/>
          <p:nvPr/>
        </p:nvSpPr>
        <p:spPr>
          <a:xfrm>
            <a:off x="8504602" y="44624"/>
            <a:ext cx="603902" cy="577913"/>
          </a:xfrm>
          <a:prstGeom prst="heptagon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 eaLnBrk="1" hangingPunct="1">
              <a:defRPr/>
            </a:pPr>
            <a:fld id="{2B13C24F-B187-449C-9BDF-A37FC9A77050}" type="slidenum">
              <a:rPr lang="pt-BR" sz="15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  <a:reflection blurRad="6350" stA="60000" endA="900" endPos="58000" dir="5400000" sy="-100000" algn="bl" rotWithShape="0"/>
                </a:effectLst>
              </a:rPr>
              <a:pPr algn="ctr" eaLnBrk="1" hangingPunct="1">
                <a:defRPr/>
              </a:pPr>
              <a:t>9</a:t>
            </a:fld>
            <a:endParaRPr lang="pt-BR" sz="1500" b="1" dirty="0">
              <a:ln/>
              <a:solidFill>
                <a:srgbClr val="FF00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076EA3D-782C-413C-89C2-7E75AA8D4BDC}"/>
              </a:ext>
            </a:extLst>
          </p:cNvPr>
          <p:cNvSpPr txBox="1"/>
          <p:nvPr/>
        </p:nvSpPr>
        <p:spPr>
          <a:xfrm>
            <a:off x="184317" y="1236822"/>
            <a:ext cx="88018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LcParenR"/>
            </a:pPr>
            <a:endParaRPr lang="pt-BR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08372A8-E604-47BC-BBC5-9BB4E98E4880}"/>
              </a:ext>
            </a:extLst>
          </p:cNvPr>
          <p:cNvSpPr txBox="1"/>
          <p:nvPr/>
        </p:nvSpPr>
        <p:spPr>
          <a:xfrm>
            <a:off x="153710" y="1390710"/>
            <a:ext cx="8636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</a:t>
            </a: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EB2E38B-92DD-4DCD-B9D0-15F411AA36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70115"/>
              </p:ext>
            </p:extLst>
          </p:nvPr>
        </p:nvGraphicFramePr>
        <p:xfrm>
          <a:off x="236311" y="2370138"/>
          <a:ext cx="7557135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107328768"/>
                    </a:ext>
                  </a:extLst>
                </a:gridCol>
                <a:gridCol w="1089025">
                  <a:extLst>
                    <a:ext uri="{9D8B030D-6E8A-4147-A177-3AD203B41FA5}">
                      <a16:colId xmlns:a16="http://schemas.microsoft.com/office/drawing/2014/main" val="193697302"/>
                    </a:ext>
                  </a:extLst>
                </a:gridCol>
                <a:gridCol w="1366520">
                  <a:extLst>
                    <a:ext uri="{9D8B030D-6E8A-4147-A177-3AD203B41FA5}">
                      <a16:colId xmlns:a16="http://schemas.microsoft.com/office/drawing/2014/main" val="2756671308"/>
                    </a:ext>
                  </a:extLst>
                </a:gridCol>
                <a:gridCol w="1297305">
                  <a:extLst>
                    <a:ext uri="{9D8B030D-6E8A-4147-A177-3AD203B41FA5}">
                      <a16:colId xmlns:a16="http://schemas.microsoft.com/office/drawing/2014/main" val="1587455526"/>
                    </a:ext>
                  </a:extLst>
                </a:gridCol>
                <a:gridCol w="871855">
                  <a:extLst>
                    <a:ext uri="{9D8B030D-6E8A-4147-A177-3AD203B41FA5}">
                      <a16:colId xmlns:a16="http://schemas.microsoft.com/office/drawing/2014/main" val="2078490247"/>
                    </a:ext>
                  </a:extLst>
                </a:gridCol>
                <a:gridCol w="871855">
                  <a:extLst>
                    <a:ext uri="{9D8B030D-6E8A-4147-A177-3AD203B41FA5}">
                      <a16:colId xmlns:a16="http://schemas.microsoft.com/office/drawing/2014/main" val="1042559642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97973079"/>
                    </a:ext>
                  </a:extLst>
                </a:gridCol>
              </a:tblGrid>
              <a:tr h="1511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Agriculture and Mining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Manufacturing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Construction and Energetic infrastructure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Services of low skilled labor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Services of high skilled labor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 economy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0226106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1950-1979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3.6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4.4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9206254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1980-1994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-1.7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-1.4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-0.9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8506926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1995-2011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4.9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4114245"/>
                  </a:ext>
                </a:extLst>
              </a:tr>
              <a:tr h="368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1950-2011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2.0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1.2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-0.1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0.8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2.1</a:t>
                      </a:r>
                      <a:endParaRPr lang="pt-B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3553146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C0D191E4-3EE4-4743-A7EB-D6CF6A1E8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750" y="2370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681BDB7-08B9-4C13-9365-6CB6D799F608}"/>
              </a:ext>
            </a:extLst>
          </p:cNvPr>
          <p:cNvSpPr txBox="1"/>
          <p:nvPr/>
        </p:nvSpPr>
        <p:spPr>
          <a:xfrm>
            <a:off x="442291" y="1243884"/>
            <a:ext cx="86244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Labor productivity in Brazil: annual average growth (in %)</a:t>
            </a:r>
          </a:p>
          <a:p>
            <a:pPr algn="ctr"/>
            <a:r>
              <a:rPr lang="en-US" sz="2400" b="1" dirty="0"/>
              <a:t>1950-2011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4E075F9-2F42-4D51-8296-6D65053F4AD5}"/>
              </a:ext>
            </a:extLst>
          </p:cNvPr>
          <p:cNvSpPr txBox="1"/>
          <p:nvPr/>
        </p:nvSpPr>
        <p:spPr>
          <a:xfrm>
            <a:off x="184317" y="6078500"/>
            <a:ext cx="2933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Nassif et.al. (2019, forthcoming)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670EFCE-DF7C-41DA-B414-F9E3B07E5E0A}"/>
              </a:ext>
            </a:extLst>
          </p:cNvPr>
          <p:cNvSpPr txBox="1"/>
          <p:nvPr/>
        </p:nvSpPr>
        <p:spPr>
          <a:xfrm>
            <a:off x="7854677" y="3912866"/>
            <a:ext cx="12998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Growth phase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E511F8B-5783-401E-BA27-092CA3603685}"/>
              </a:ext>
            </a:extLst>
          </p:cNvPr>
          <p:cNvSpPr txBox="1"/>
          <p:nvPr/>
        </p:nvSpPr>
        <p:spPr>
          <a:xfrm>
            <a:off x="7900094" y="4267162"/>
            <a:ext cx="1254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Stagnation</a:t>
            </a:r>
          </a:p>
        </p:txBody>
      </p:sp>
      <p:sp>
        <p:nvSpPr>
          <p:cNvPr id="16" name="Chave Direita 15">
            <a:extLst>
              <a:ext uri="{FF2B5EF4-FFF2-40B4-BE49-F238E27FC236}">
                <a16:creationId xmlns:a16="http://schemas.microsoft.com/office/drawing/2014/main" id="{17A356FB-E0BE-4C74-9D9D-B8905C454654}"/>
              </a:ext>
            </a:extLst>
          </p:cNvPr>
          <p:cNvSpPr/>
          <p:nvPr/>
        </p:nvSpPr>
        <p:spPr>
          <a:xfrm>
            <a:off x="7854677" y="3858241"/>
            <a:ext cx="45719" cy="362402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have Direita 16">
            <a:extLst>
              <a:ext uri="{FF2B5EF4-FFF2-40B4-BE49-F238E27FC236}">
                <a16:creationId xmlns:a16="http://schemas.microsoft.com/office/drawing/2014/main" id="{E32D39A7-51DC-4E32-B7BA-134AB8BC33D1}"/>
              </a:ext>
            </a:extLst>
          </p:cNvPr>
          <p:cNvSpPr/>
          <p:nvPr/>
        </p:nvSpPr>
        <p:spPr>
          <a:xfrm>
            <a:off x="7854677" y="4267162"/>
            <a:ext cx="45719" cy="36240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C1E8644-6F0B-481A-B669-CAD383B2A41F}"/>
              </a:ext>
            </a:extLst>
          </p:cNvPr>
          <p:cNvSpPr/>
          <p:nvPr/>
        </p:nvSpPr>
        <p:spPr>
          <a:xfrm>
            <a:off x="7118266" y="3912866"/>
            <a:ext cx="478070" cy="3077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311B1485-B38E-4443-B432-3820FC62CB75}"/>
              </a:ext>
            </a:extLst>
          </p:cNvPr>
          <p:cNvSpPr/>
          <p:nvPr/>
        </p:nvSpPr>
        <p:spPr>
          <a:xfrm>
            <a:off x="7020272" y="3912866"/>
            <a:ext cx="720080" cy="3077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726A9953-C9E1-4559-B168-71A7E93993A1}"/>
              </a:ext>
            </a:extLst>
          </p:cNvPr>
          <p:cNvSpPr/>
          <p:nvPr/>
        </p:nvSpPr>
        <p:spPr>
          <a:xfrm>
            <a:off x="7118266" y="3912866"/>
            <a:ext cx="478070" cy="30777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59B34FB-CE30-4192-B5F2-EBBDDD340F08}"/>
              </a:ext>
            </a:extLst>
          </p:cNvPr>
          <p:cNvSpPr/>
          <p:nvPr/>
        </p:nvSpPr>
        <p:spPr>
          <a:xfrm>
            <a:off x="6876256" y="3811722"/>
            <a:ext cx="792088" cy="408921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32EA8A9C-8324-426E-B93D-897119578324}"/>
              </a:ext>
            </a:extLst>
          </p:cNvPr>
          <p:cNvSpPr/>
          <p:nvPr/>
        </p:nvSpPr>
        <p:spPr>
          <a:xfrm>
            <a:off x="2764196" y="3822482"/>
            <a:ext cx="792088" cy="408921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BD0A0238-46EE-42BD-B6A5-BA8E1E6127C0}"/>
              </a:ext>
            </a:extLst>
          </p:cNvPr>
          <p:cNvSpPr/>
          <p:nvPr/>
        </p:nvSpPr>
        <p:spPr>
          <a:xfrm>
            <a:off x="7020272" y="4267162"/>
            <a:ext cx="57606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E92F6863-3DF6-4A5D-AEB5-2B0C9EAB6B47}"/>
              </a:ext>
            </a:extLst>
          </p:cNvPr>
          <p:cNvSpPr/>
          <p:nvPr/>
        </p:nvSpPr>
        <p:spPr>
          <a:xfrm>
            <a:off x="2872208" y="4286174"/>
            <a:ext cx="576064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C5ACF0B-AA18-42DA-BE1F-D46C3D9A3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663672"/>
              </p:ext>
            </p:extLst>
          </p:nvPr>
        </p:nvGraphicFramePr>
        <p:xfrm>
          <a:off x="275239" y="5479494"/>
          <a:ext cx="7479278" cy="5975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0482">
                  <a:extLst>
                    <a:ext uri="{9D8B030D-6E8A-4147-A177-3AD203B41FA5}">
                      <a16:colId xmlns:a16="http://schemas.microsoft.com/office/drawing/2014/main" val="4126131313"/>
                    </a:ext>
                  </a:extLst>
                </a:gridCol>
                <a:gridCol w="1070494">
                  <a:extLst>
                    <a:ext uri="{9D8B030D-6E8A-4147-A177-3AD203B41FA5}">
                      <a16:colId xmlns:a16="http://schemas.microsoft.com/office/drawing/2014/main" val="2258293253"/>
                    </a:ext>
                  </a:extLst>
                </a:gridCol>
                <a:gridCol w="1329984">
                  <a:extLst>
                    <a:ext uri="{9D8B030D-6E8A-4147-A177-3AD203B41FA5}">
                      <a16:colId xmlns:a16="http://schemas.microsoft.com/office/drawing/2014/main" val="852295691"/>
                    </a:ext>
                  </a:extLst>
                </a:gridCol>
                <a:gridCol w="1265737">
                  <a:extLst>
                    <a:ext uri="{9D8B030D-6E8A-4147-A177-3AD203B41FA5}">
                      <a16:colId xmlns:a16="http://schemas.microsoft.com/office/drawing/2014/main" val="341300068"/>
                    </a:ext>
                  </a:extLst>
                </a:gridCol>
                <a:gridCol w="919474">
                  <a:extLst>
                    <a:ext uri="{9D8B030D-6E8A-4147-A177-3AD203B41FA5}">
                      <a16:colId xmlns:a16="http://schemas.microsoft.com/office/drawing/2014/main" val="4008463128"/>
                    </a:ext>
                  </a:extLst>
                </a:gridCol>
                <a:gridCol w="919474">
                  <a:extLst>
                    <a:ext uri="{9D8B030D-6E8A-4147-A177-3AD203B41FA5}">
                      <a16:colId xmlns:a16="http://schemas.microsoft.com/office/drawing/2014/main" val="1348165323"/>
                    </a:ext>
                  </a:extLst>
                </a:gridCol>
                <a:gridCol w="913633">
                  <a:extLst>
                    <a:ext uri="{9D8B030D-6E8A-4147-A177-3AD203B41FA5}">
                      <a16:colId xmlns:a16="http://schemas.microsoft.com/office/drawing/2014/main" val="3044563942"/>
                    </a:ext>
                  </a:extLst>
                </a:gridCol>
              </a:tblGrid>
              <a:tr h="298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2012-2018*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-0.4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77912294"/>
                  </a:ext>
                </a:extLst>
              </a:tr>
              <a:tr h="298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1995-2018*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n.a.</a:t>
                      </a:r>
                      <a:endParaRPr lang="pt-BR" sz="120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0.2</a:t>
                      </a:r>
                      <a:endParaRPr lang="pt-BR" sz="1200" dirty="0">
                        <a:effectLst/>
                        <a:latin typeface="Cambria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4971650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751285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/>
      <p:bldP spid="19" grpId="0"/>
      <p:bldP spid="20" grpId="0"/>
      <p:bldP spid="21" grpId="0" animBg="1"/>
      <p:bldP spid="22" grpId="0" animBg="1"/>
      <p:bldP spid="23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3|0.7|0.7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19249</TotalTime>
  <Words>1495</Words>
  <Application>Microsoft Office PowerPoint</Application>
  <PresentationFormat>Apresentação na tela (4:3)</PresentationFormat>
  <Paragraphs>193</Paragraphs>
  <Slides>19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Real exchange rates and real interest rates in Brazil (1999-2018)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André</cp:lastModifiedBy>
  <cp:revision>1209</cp:revision>
  <dcterms:created xsi:type="dcterms:W3CDTF">2009-03-20T14:16:21Z</dcterms:created>
  <dcterms:modified xsi:type="dcterms:W3CDTF">2019-09-12T13:58:50Z</dcterms:modified>
</cp:coreProperties>
</file>