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6.xml" ContentType="application/vnd.openxmlformats-officedocument.presentationml.notesSlide+xml"/>
  <Override PartName="/ppt/charts/chart15.xml" ContentType="application/vnd.openxmlformats-officedocument.drawingml.chart+xml"/>
  <Override PartName="/ppt/notesSlides/notesSlide7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8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9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271" r:id="rId3"/>
    <p:sldId id="357" r:id="rId4"/>
    <p:sldId id="272" r:id="rId5"/>
    <p:sldId id="287" r:id="rId6"/>
    <p:sldId id="275" r:id="rId7"/>
    <p:sldId id="276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45" r:id="rId24"/>
    <p:sldId id="319" r:id="rId25"/>
    <p:sldId id="358" r:id="rId26"/>
    <p:sldId id="359" r:id="rId27"/>
    <p:sldId id="360" r:id="rId28"/>
    <p:sldId id="361" r:id="rId29"/>
    <p:sldId id="324" r:id="rId30"/>
    <p:sldId id="362" r:id="rId31"/>
    <p:sldId id="363" r:id="rId32"/>
    <p:sldId id="364" r:id="rId33"/>
    <p:sldId id="365" r:id="rId34"/>
    <p:sldId id="366" r:id="rId35"/>
    <p:sldId id="367" r:id="rId36"/>
    <p:sldId id="368" r:id="rId37"/>
    <p:sldId id="352" r:id="rId38"/>
    <p:sldId id="353" r:id="rId39"/>
    <p:sldId id="329" r:id="rId40"/>
    <p:sldId id="330" r:id="rId41"/>
    <p:sldId id="332" r:id="rId42"/>
    <p:sldId id="334" r:id="rId43"/>
    <p:sldId id="331" r:id="rId44"/>
    <p:sldId id="333" r:id="rId45"/>
    <p:sldId id="335" r:id="rId46"/>
    <p:sldId id="336" r:id="rId47"/>
    <p:sldId id="354" r:id="rId48"/>
    <p:sldId id="282" r:id="rId49"/>
    <p:sldId id="283" r:id="rId50"/>
    <p:sldId id="355" r:id="rId51"/>
    <p:sldId id="356" r:id="rId52"/>
    <p:sldId id="257" r:id="rId53"/>
    <p:sldId id="303" r:id="rId54"/>
    <p:sldId id="258" r:id="rId55"/>
    <p:sldId id="261" r:id="rId56"/>
    <p:sldId id="262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lliam Bartlett" initials="" lastIdx="3" clrIdx="0"/>
  <p:cmAuthor id="1" name="Ivan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20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commentAuthors" Target="commentAuthors.xml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illiam:Downloads:nama_10_gdp-2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Eurostat%20unemployment%20rates%20-%20all%20countrie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Mean%20and%20median%20income%20and%20at-risk-of-poverty%20rate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Mean%20and%20median%20income%20and%20at-risk-of-poverty%20rate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Mean%20and%20median%20income%20and%20at-risk-of-poverty%20rate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Mean%20and%20median%20income%20and%20at-risk-of-poverty%20rate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Mean%20and%20median%20income%20and%20at-risk-of-poverty%20rate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Mean%20and%20median%20income%20and%20at-risk-of-poverty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Mean%20and%20median%20income%20and%20at-risk-of-poverty%20rate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trade%20balance,%20VA%20from%20EUROSTAT%202004-201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Exports%20and%20Imports,%20total%20and%20p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illiam:Desktop:ARTICLES%20in%20progress:Conference%20papers:2014%2010%20Sofia%20conference%20paper:Data:SPSS%20regression%20G%20on%20EU27g%20and%20Crisis2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Exports%20and%20Imports,%20total%20and%20pc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Exports%20and%20Imports,%20total%20and%20pc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Exports%20and%20Imports,%20total%20and%20pc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trade%20balance,%20VA%20from%20EUROSTAT%202004-2013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Exports%20and%20Imports,%20total%20and%20pc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Exports%20and%20Imports,%20total%20and%20pc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Exports%20and%20Imports,%20total%20and%20pc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Exports%20and%20Imports,%20total%20and%20pc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Exports%20and%20Imports,%20total%20and%20pc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illiam:Desktop:ARTICLES%20in%20progress:Book%20chapters:Soeren:Data:EBRD:Share_of_foreign_bank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illiam:Desktop:ARTICLES%20in%20progress:Conference%20papers:2014%2010%20Sofia%20conference%20paper:Data:SPSS%20regression%20G%20on%20EU27g%20and%20Crisis2.xlsx" TargetMode="External"/><Relationship Id="rId2" Type="http://schemas.openxmlformats.org/officeDocument/2006/relationships/chartUserShapes" Target="../drawings/drawing1.xm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NPLs%20et%20al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NPLs%20et%20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illiam:Desktop:CONFERENCE%20admin%20and%20details:ALL%20FUTURE%20conferences:2014%2006%2019-22%20IUS%20Sarajevo:Presentation:SPSS%20regression%20G%20on%20EU27g%20and%20Crisis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ownloads:nama_10_pc-3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ownloads:nama_10_pc-3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GDP%20pc%20and%20growth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GDP%20pc%20and%20growth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anaprica:Desktop:Eurostat%20unemployment%20rates%20-%20all%20countr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Secular stagnation trend in EU-28 </a:t>
            </a:r>
            <a:r>
              <a:rPr lang="en-US" dirty="0" smtClean="0"/>
              <a:t>(real </a:t>
            </a:r>
            <a:r>
              <a:rPr lang="en-US" dirty="0"/>
              <a:t>GDP %)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01600"/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c:spPr>
          <c:marker>
            <c:symbol val="none"/>
          </c:marker>
          <c:trendline>
            <c:spPr>
              <a:ln w="44450">
                <a:prstDash val="dash"/>
              </a:ln>
            </c:spPr>
            <c:trendlineType val="linear"/>
            <c:dispRSqr val="0"/>
            <c:dispEq val="0"/>
          </c:trendline>
          <c:cat>
            <c:strRef>
              <c:f>Data!$B$10:$K$10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Data!$B$11:$K$11</c:f>
              <c:numCache>
                <c:formatCode>#,##0.0</c:formatCode>
                <c:ptCount val="10"/>
                <c:pt idx="0">
                  <c:v>2.0</c:v>
                </c:pt>
                <c:pt idx="1">
                  <c:v>3.4</c:v>
                </c:pt>
                <c:pt idx="2">
                  <c:v>3.1</c:v>
                </c:pt>
                <c:pt idx="3">
                  <c:v>0.5</c:v>
                </c:pt>
                <c:pt idx="4">
                  <c:v>-4.4</c:v>
                </c:pt>
                <c:pt idx="5">
                  <c:v>2.1</c:v>
                </c:pt>
                <c:pt idx="6">
                  <c:v>1.7</c:v>
                </c:pt>
                <c:pt idx="7">
                  <c:v>-0.5</c:v>
                </c:pt>
                <c:pt idx="8">
                  <c:v>0.0</c:v>
                </c:pt>
                <c:pt idx="9">
                  <c:v>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98850792"/>
        <c:axId val="-1994368888"/>
      </c:lineChart>
      <c:catAx>
        <c:axId val="-2098850792"/>
        <c:scaling>
          <c:orientation val="minMax"/>
        </c:scaling>
        <c:delete val="0"/>
        <c:axPos val="b"/>
        <c:majorTickMark val="none"/>
        <c:minorTickMark val="none"/>
        <c:tickLblPos val="low"/>
        <c:crossAx val="-1994368888"/>
        <c:crosses val="autoZero"/>
        <c:auto val="1"/>
        <c:lblAlgn val="ctr"/>
        <c:lblOffset val="100"/>
        <c:noMultiLvlLbl val="0"/>
      </c:catAx>
      <c:valAx>
        <c:axId val="-1994368888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crossAx val="-2098850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 b="1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56701334208224"/>
          <c:y val="0.0289855072463768"/>
          <c:w val="0.943298665791776"/>
          <c:h val="0.7347734794020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Pavia!$B$3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Pavia!$A$4:$A$11</c:f>
              <c:strCache>
                <c:ptCount val="8"/>
                <c:pt idx="0">
                  <c:v>Bulgaria</c:v>
                </c:pt>
                <c:pt idx="1">
                  <c:v>Romania</c:v>
                </c:pt>
                <c:pt idx="2">
                  <c:v>Croatia</c:v>
                </c:pt>
                <c:pt idx="3">
                  <c:v>Albania</c:v>
                </c:pt>
                <c:pt idx="4">
                  <c:v>Serbia</c:v>
                </c:pt>
                <c:pt idx="5">
                  <c:v>Montenegro</c:v>
                </c:pt>
                <c:pt idx="6">
                  <c:v>Bosnia</c:v>
                </c:pt>
                <c:pt idx="7">
                  <c:v>Macedonia</c:v>
                </c:pt>
              </c:strCache>
            </c:strRef>
          </c:cat>
          <c:val>
            <c:numRef>
              <c:f>Pavia!$B$4:$B$11</c:f>
              <c:numCache>
                <c:formatCode>0</c:formatCode>
                <c:ptCount val="8"/>
                <c:pt idx="0">
                  <c:v>5.0</c:v>
                </c:pt>
                <c:pt idx="1">
                  <c:v>5.8</c:v>
                </c:pt>
                <c:pt idx="2">
                  <c:v>8.7</c:v>
                </c:pt>
                <c:pt idx="3">
                  <c:v>13.0</c:v>
                </c:pt>
                <c:pt idx="4">
                  <c:v>13.6</c:v>
                </c:pt>
                <c:pt idx="5">
                  <c:v>16.8</c:v>
                </c:pt>
                <c:pt idx="6">
                  <c:v>23.4</c:v>
                </c:pt>
                <c:pt idx="7">
                  <c:v>33.5</c:v>
                </c:pt>
              </c:numCache>
            </c:numRef>
          </c:val>
        </c:ser>
        <c:ser>
          <c:idx val="1"/>
          <c:order val="1"/>
          <c:tx>
            <c:strRef>
              <c:f>Pavia!$C$3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Pavia!$A$4:$A$11</c:f>
              <c:strCache>
                <c:ptCount val="8"/>
                <c:pt idx="0">
                  <c:v>Bulgaria</c:v>
                </c:pt>
                <c:pt idx="1">
                  <c:v>Romania</c:v>
                </c:pt>
                <c:pt idx="2">
                  <c:v>Croatia</c:v>
                </c:pt>
                <c:pt idx="3">
                  <c:v>Albania</c:v>
                </c:pt>
                <c:pt idx="4">
                  <c:v>Serbia</c:v>
                </c:pt>
                <c:pt idx="5">
                  <c:v>Montenegro</c:v>
                </c:pt>
                <c:pt idx="6">
                  <c:v>Bosnia</c:v>
                </c:pt>
                <c:pt idx="7">
                  <c:v>Macedonia</c:v>
                </c:pt>
              </c:strCache>
            </c:strRef>
          </c:cat>
          <c:val>
            <c:numRef>
              <c:f>Pavia!$C$4:$C$11</c:f>
              <c:numCache>
                <c:formatCode>0</c:formatCode>
                <c:ptCount val="8"/>
                <c:pt idx="0">
                  <c:v>13.1</c:v>
                </c:pt>
                <c:pt idx="1">
                  <c:v>7.2</c:v>
                </c:pt>
                <c:pt idx="2">
                  <c:v>17.7</c:v>
                </c:pt>
                <c:pt idx="3">
                  <c:v>15.6</c:v>
                </c:pt>
                <c:pt idx="4">
                  <c:v>22.1</c:v>
                </c:pt>
                <c:pt idx="5">
                  <c:v>19.5</c:v>
                </c:pt>
                <c:pt idx="6">
                  <c:v>27.5</c:v>
                </c:pt>
                <c:pt idx="7">
                  <c:v>28.7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85969880"/>
        <c:axId val="-1985966936"/>
      </c:barChart>
      <c:catAx>
        <c:axId val="-1985969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1985966936"/>
        <c:crosses val="autoZero"/>
        <c:auto val="1"/>
        <c:lblAlgn val="ctr"/>
        <c:lblOffset val="100"/>
        <c:noMultiLvlLbl val="0"/>
      </c:catAx>
      <c:valAx>
        <c:axId val="-1985966936"/>
        <c:scaling>
          <c:orientation val="minMax"/>
          <c:max val="35.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1985969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645614610673666"/>
          <c:y val="0.0411281311871899"/>
          <c:w val="0.109049650043745"/>
          <c:h val="0.185952901720618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'Mean and median income'!$A$15</c:f>
              <c:strCache>
                <c:ptCount val="1"/>
                <c:pt idx="0">
                  <c:v>Italy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'Mean and median income'!$B$12:$J$12</c:f>
              <c:strCach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strCache>
            </c:strRef>
          </c:cat>
          <c:val>
            <c:numRef>
              <c:f>'Mean and median income'!$B$15:$J$15</c:f>
              <c:numCache>
                <c:formatCode>#,##0</c:formatCode>
                <c:ptCount val="9"/>
                <c:pt idx="0">
                  <c:v>16671.0</c:v>
                </c:pt>
                <c:pt idx="1">
                  <c:v>16648.0</c:v>
                </c:pt>
                <c:pt idx="2">
                  <c:v>17213.0</c:v>
                </c:pt>
                <c:pt idx="3">
                  <c:v>17734.0</c:v>
                </c:pt>
                <c:pt idx="4">
                  <c:v>17963.0</c:v>
                </c:pt>
                <c:pt idx="5">
                  <c:v>18136.0</c:v>
                </c:pt>
                <c:pt idx="6">
                  <c:v>18056.0</c:v>
                </c:pt>
                <c:pt idx="7">
                  <c:v>18204.0</c:v>
                </c:pt>
                <c:pt idx="8">
                  <c:v>17864.0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'Mean and median income'!$A$16</c:f>
              <c:strCache>
                <c:ptCount val="1"/>
                <c:pt idx="0">
                  <c:v>Spain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'Mean and median income'!$B$12:$J$12</c:f>
              <c:strCach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strCache>
            </c:strRef>
          </c:cat>
          <c:val>
            <c:numRef>
              <c:f>'Mean and median income'!$B$16:$J$16</c:f>
              <c:numCache>
                <c:formatCode>#,##0</c:formatCode>
                <c:ptCount val="9"/>
                <c:pt idx="0">
                  <c:v>12008.0</c:v>
                </c:pt>
                <c:pt idx="1">
                  <c:v>12643.0</c:v>
                </c:pt>
                <c:pt idx="2">
                  <c:v>13266.0</c:v>
                </c:pt>
                <c:pt idx="3">
                  <c:v>14214.0</c:v>
                </c:pt>
                <c:pt idx="4">
                  <c:v>17042.0</c:v>
                </c:pt>
                <c:pt idx="5">
                  <c:v>16922.0</c:v>
                </c:pt>
                <c:pt idx="6">
                  <c:v>16280.0</c:v>
                </c:pt>
                <c:pt idx="7">
                  <c:v>16119.0</c:v>
                </c:pt>
                <c:pt idx="8">
                  <c:v>15635.0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'Mean and median income'!$A$17</c:f>
              <c:strCache>
                <c:ptCount val="1"/>
                <c:pt idx="0">
                  <c:v>Portugal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'Mean and median income'!$B$12:$J$12</c:f>
              <c:strCach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strCache>
            </c:strRef>
          </c:cat>
          <c:val>
            <c:numRef>
              <c:f>'Mean and median income'!$B$17:$J$17</c:f>
              <c:numCache>
                <c:formatCode>#,##0</c:formatCode>
                <c:ptCount val="9"/>
                <c:pt idx="0">
                  <c:v>9392.0</c:v>
                </c:pt>
                <c:pt idx="1">
                  <c:v>9554.0</c:v>
                </c:pt>
                <c:pt idx="2">
                  <c:v>9929.0</c:v>
                </c:pt>
                <c:pt idx="3">
                  <c:v>10288.0</c:v>
                </c:pt>
                <c:pt idx="4">
                  <c:v>10393.0</c:v>
                </c:pt>
                <c:pt idx="5">
                  <c:v>10540.0</c:v>
                </c:pt>
                <c:pt idx="6">
                  <c:v>10407.0</c:v>
                </c:pt>
                <c:pt idx="7">
                  <c:v>10227.0</c:v>
                </c:pt>
                <c:pt idx="8">
                  <c:v>9899.0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'Mean and median income'!$A$18</c:f>
              <c:strCache>
                <c:ptCount val="1"/>
                <c:pt idx="0">
                  <c:v>Greece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'Mean and median income'!$B$12:$J$12</c:f>
              <c:strCach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strCache>
            </c:strRef>
          </c:cat>
          <c:val>
            <c:numRef>
              <c:f>'Mean and median income'!$B$18:$J$18</c:f>
              <c:numCache>
                <c:formatCode>#,##0</c:formatCode>
                <c:ptCount val="9"/>
                <c:pt idx="0">
                  <c:v>11149.0</c:v>
                </c:pt>
                <c:pt idx="1">
                  <c:v>11666.0</c:v>
                </c:pt>
                <c:pt idx="2">
                  <c:v>12130.0</c:v>
                </c:pt>
                <c:pt idx="3">
                  <c:v>12766.0</c:v>
                </c:pt>
                <c:pt idx="4">
                  <c:v>13505.0</c:v>
                </c:pt>
                <c:pt idx="5">
                  <c:v>13974.0</c:v>
                </c:pt>
                <c:pt idx="6">
                  <c:v>12626.0</c:v>
                </c:pt>
                <c:pt idx="7">
                  <c:v>10676.0</c:v>
                </c:pt>
                <c:pt idx="8">
                  <c:v>9303.0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'Mean and median income'!$A$21</c:f>
              <c:strCache>
                <c:ptCount val="1"/>
                <c:pt idx="0">
                  <c:v>Romania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'Mean and median income'!$B$12:$J$12</c:f>
              <c:strCach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strCache>
            </c:strRef>
          </c:cat>
          <c:val>
            <c:numRef>
              <c:f>'Mean and median income'!$B$21:$J$21</c:f>
              <c:numCache>
                <c:formatCode>General</c:formatCode>
                <c:ptCount val="9"/>
                <c:pt idx="0">
                  <c:v>#N/A</c:v>
                </c:pt>
                <c:pt idx="1">
                  <c:v>#N/A</c:v>
                </c:pt>
                <c:pt idx="2" formatCode="#,##0">
                  <c:v>1987.0</c:v>
                </c:pt>
                <c:pt idx="3" formatCode="#,##0">
                  <c:v>2323.0</c:v>
                </c:pt>
                <c:pt idx="4" formatCode="#,##0">
                  <c:v>2516.0</c:v>
                </c:pt>
                <c:pt idx="5" formatCode="#,##0">
                  <c:v>2374.0</c:v>
                </c:pt>
                <c:pt idx="6" formatCode="#,##0">
                  <c:v>2413.0</c:v>
                </c:pt>
                <c:pt idx="7" formatCode="#,##0">
                  <c:v>2414.0</c:v>
                </c:pt>
                <c:pt idx="8" formatCode="#,##0">
                  <c:v>2368.0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'Mean and median income'!$A$22</c:f>
              <c:strCache>
                <c:ptCount val="1"/>
                <c:pt idx="0">
                  <c:v>Bulgaria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'Mean and median income'!$B$12:$J$12</c:f>
              <c:strCach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strCache>
            </c:strRef>
          </c:cat>
          <c:val>
            <c:numRef>
              <c:f>'Mean and median income'!$B$22:$J$22</c:f>
              <c:numCache>
                <c:formatCode>#,##0</c:formatCode>
                <c:ptCount val="9"/>
                <c:pt idx="0" formatCode="General">
                  <c:v>#N/A</c:v>
                </c:pt>
                <c:pt idx="1">
                  <c:v>1582.0</c:v>
                </c:pt>
                <c:pt idx="2">
                  <c:v>1721.0</c:v>
                </c:pt>
                <c:pt idx="3">
                  <c:v>2662.0</c:v>
                </c:pt>
                <c:pt idx="4">
                  <c:v>3278.0</c:v>
                </c:pt>
                <c:pt idx="5">
                  <c:v>3498.0</c:v>
                </c:pt>
                <c:pt idx="6">
                  <c:v>3429.0</c:v>
                </c:pt>
                <c:pt idx="7">
                  <c:v>3276.0</c:v>
                </c:pt>
                <c:pt idx="8">
                  <c:v>3509.0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'Mean and median income'!$A$23</c:f>
              <c:strCache>
                <c:ptCount val="1"/>
                <c:pt idx="0">
                  <c:v>Croatia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'Mean and median income'!$B$12:$J$12</c:f>
              <c:strCach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strCache>
            </c:strRef>
          </c:cat>
          <c:val>
            <c:numRef>
              <c:f>'Mean and median income'!$B$23:$J$23</c:f>
              <c:numCache>
                <c:formatCode>General</c:formatCode>
                <c:ptCount val="9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 formatCode="#,##0">
                  <c:v>6622.0</c:v>
                </c:pt>
                <c:pt idx="6" formatCode="#,##0">
                  <c:v>6217.0</c:v>
                </c:pt>
                <c:pt idx="7" formatCode="#,##0">
                  <c:v>5988.0</c:v>
                </c:pt>
                <c:pt idx="8" formatCode="#,##0">
                  <c:v>5817.0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8631624"/>
        <c:axId val="-1989091096"/>
      </c:lineChart>
      <c:catAx>
        <c:axId val="-1988631624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9091096"/>
        <c:crosses val="autoZero"/>
        <c:auto val="1"/>
        <c:lblAlgn val="ctr"/>
        <c:lblOffset val="100"/>
        <c:noMultiLvlLbl val="0"/>
      </c:catAx>
      <c:valAx>
        <c:axId val="-198909109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19886316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631719646155"/>
          <c:y val="0.0301751345803082"/>
          <c:w val="0.882368280353845"/>
          <c:h val="0.7110055685399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'Mean and median income'!$B$94</c:f>
              <c:strCache>
                <c:ptCount val="1"/>
                <c:pt idx="0">
                  <c:v>Mean</c:v>
                </c:pt>
              </c:strCache>
            </c:strRef>
          </c:tx>
          <c:invertIfNegative val="0"/>
          <c:cat>
            <c:strRef>
              <c:f>('Mean and median income'!$A$95:$A$96,'Mean and median income'!$A$98:$A$100,'Mean and median income'!$A$102:$A$105)</c:f>
              <c:strCache>
                <c:ptCount val="9"/>
                <c:pt idx="0">
                  <c:v>Italy</c:v>
                </c:pt>
                <c:pt idx="1">
                  <c:v>Spain</c:v>
                </c:pt>
                <c:pt idx="2">
                  <c:v>Portugal</c:v>
                </c:pt>
                <c:pt idx="3">
                  <c:v>Greece</c:v>
                </c:pt>
                <c:pt idx="4">
                  <c:v>Croatia</c:v>
                </c:pt>
                <c:pt idx="5">
                  <c:v>Bulgaria</c:v>
                </c:pt>
                <c:pt idx="6">
                  <c:v>Serbia</c:v>
                </c:pt>
                <c:pt idx="7">
                  <c:v>Romania</c:v>
                </c:pt>
                <c:pt idx="8">
                  <c:v>Macedonia*</c:v>
                </c:pt>
              </c:strCache>
            </c:strRef>
          </c:cat>
          <c:val>
            <c:numRef>
              <c:f>('Mean and median income'!$B$95:$B$96,'Mean and median income'!$B$98:$B$100,'Mean and median income'!$B$102:$B$105)</c:f>
              <c:numCache>
                <c:formatCode>#,##0</c:formatCode>
                <c:ptCount val="9"/>
                <c:pt idx="0">
                  <c:v>17864.0</c:v>
                </c:pt>
                <c:pt idx="1">
                  <c:v>15635.0</c:v>
                </c:pt>
                <c:pt idx="2">
                  <c:v>9899.0</c:v>
                </c:pt>
                <c:pt idx="3">
                  <c:v>9303.0</c:v>
                </c:pt>
                <c:pt idx="4">
                  <c:v>5817.0</c:v>
                </c:pt>
                <c:pt idx="5">
                  <c:v>3509.0</c:v>
                </c:pt>
                <c:pt idx="6">
                  <c:v>2896.0</c:v>
                </c:pt>
                <c:pt idx="7">
                  <c:v>2368.0</c:v>
                </c:pt>
                <c:pt idx="8">
                  <c:v>2153.0</c:v>
                </c:pt>
              </c:numCache>
            </c:numRef>
          </c:val>
        </c:ser>
        <c:ser>
          <c:idx val="1"/>
          <c:order val="1"/>
          <c:tx>
            <c:strRef>
              <c:f>'Mean and median income'!$C$94</c:f>
              <c:strCache>
                <c:ptCount val="1"/>
                <c:pt idx="0">
                  <c:v>Median</c:v>
                </c:pt>
              </c:strCache>
            </c:strRef>
          </c:tx>
          <c:invertIfNegative val="0"/>
          <c:cat>
            <c:strRef>
              <c:f>('Mean and median income'!$A$95:$A$96,'Mean and median income'!$A$98:$A$100,'Mean and median income'!$A$102:$A$105)</c:f>
              <c:strCache>
                <c:ptCount val="9"/>
                <c:pt idx="0">
                  <c:v>Italy</c:v>
                </c:pt>
                <c:pt idx="1">
                  <c:v>Spain</c:v>
                </c:pt>
                <c:pt idx="2">
                  <c:v>Portugal</c:v>
                </c:pt>
                <c:pt idx="3">
                  <c:v>Greece</c:v>
                </c:pt>
                <c:pt idx="4">
                  <c:v>Croatia</c:v>
                </c:pt>
                <c:pt idx="5">
                  <c:v>Bulgaria</c:v>
                </c:pt>
                <c:pt idx="6">
                  <c:v>Serbia</c:v>
                </c:pt>
                <c:pt idx="7">
                  <c:v>Romania</c:v>
                </c:pt>
                <c:pt idx="8">
                  <c:v>Macedonia*</c:v>
                </c:pt>
              </c:strCache>
            </c:strRef>
          </c:cat>
          <c:val>
            <c:numRef>
              <c:f>('Mean and median income'!$C$95:$C$96,'Mean and median income'!$C$98:$C$100,'Mean and median income'!$C$102:$C$105)</c:f>
              <c:numCache>
                <c:formatCode>#,##0</c:formatCode>
                <c:ptCount val="9"/>
                <c:pt idx="0">
                  <c:v>15733.0</c:v>
                </c:pt>
                <c:pt idx="1">
                  <c:v>13524.0</c:v>
                </c:pt>
                <c:pt idx="2">
                  <c:v>8177.0</c:v>
                </c:pt>
                <c:pt idx="3">
                  <c:v>8371.0</c:v>
                </c:pt>
                <c:pt idx="4">
                  <c:v>5078.0</c:v>
                </c:pt>
                <c:pt idx="5">
                  <c:v>2924.0</c:v>
                </c:pt>
                <c:pt idx="6">
                  <c:v>2419.0</c:v>
                </c:pt>
                <c:pt idx="7">
                  <c:v>2066.0</c:v>
                </c:pt>
                <c:pt idx="8">
                  <c:v>1822.0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87597176"/>
        <c:axId val="-2102258808"/>
      </c:barChart>
      <c:catAx>
        <c:axId val="-1987597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2102258808"/>
        <c:crosses val="autoZero"/>
        <c:auto val="1"/>
        <c:lblAlgn val="ctr"/>
        <c:lblOffset val="100"/>
        <c:noMultiLvlLbl val="0"/>
      </c:catAx>
      <c:valAx>
        <c:axId val="-2102258808"/>
        <c:scaling>
          <c:orientation val="minMax"/>
          <c:max val="18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1987597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5394065325168"/>
          <c:y val="0.0431155945253911"/>
          <c:w val="0.139173884514436"/>
          <c:h val="0.185952901720618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3681102362205"/>
          <c:y val="0.0601851851851852"/>
          <c:w val="0.908915573053368"/>
          <c:h val="0.822469378827647"/>
        </c:manualLayout>
      </c:layout>
      <c:lineChart>
        <c:grouping val="standard"/>
        <c:varyColors val="0"/>
        <c:ser>
          <c:idx val="0"/>
          <c:order val="0"/>
          <c:tx>
            <c:strRef>
              <c:f>'At-risk-of-poverty 40% and 60%'!$A$15</c:f>
              <c:strCache>
                <c:ptCount val="1"/>
                <c:pt idx="0">
                  <c:v>Italy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60%'!$B$12:$K$12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60%'!$B$15:$K$15</c:f>
              <c:numCache>
                <c:formatCode>0</c:formatCode>
                <c:ptCount val="10"/>
                <c:pt idx="0">
                  <c:v>7.5</c:v>
                </c:pt>
                <c:pt idx="1">
                  <c:v>7.1</c:v>
                </c:pt>
                <c:pt idx="2">
                  <c:v>7.5</c:v>
                </c:pt>
                <c:pt idx="3">
                  <c:v>7.0</c:v>
                </c:pt>
                <c:pt idx="4">
                  <c:v>6.7</c:v>
                </c:pt>
                <c:pt idx="5">
                  <c:v>6.7</c:v>
                </c:pt>
                <c:pt idx="6">
                  <c:v>6.9</c:v>
                </c:pt>
                <c:pt idx="7">
                  <c:v>8.1</c:v>
                </c:pt>
                <c:pt idx="8">
                  <c:v>7.7</c:v>
                </c:pt>
                <c:pt idx="9">
                  <c:v>8.3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'At-risk-of-poverty 40% and 60%'!$A$16</c:f>
              <c:strCache>
                <c:ptCount val="1"/>
                <c:pt idx="0">
                  <c:v>Spain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60%'!$B$12:$K$12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60%'!$B$16:$K$16</c:f>
              <c:numCache>
                <c:formatCode>0</c:formatCode>
                <c:ptCount val="10"/>
                <c:pt idx="0">
                  <c:v>7.5</c:v>
                </c:pt>
                <c:pt idx="1">
                  <c:v>7.9</c:v>
                </c:pt>
                <c:pt idx="2">
                  <c:v>8.1</c:v>
                </c:pt>
                <c:pt idx="3">
                  <c:v>8.0</c:v>
                </c:pt>
                <c:pt idx="4">
                  <c:v>7.4</c:v>
                </c:pt>
                <c:pt idx="5">
                  <c:v>8.1</c:v>
                </c:pt>
                <c:pt idx="6">
                  <c:v>8.8</c:v>
                </c:pt>
                <c:pt idx="7">
                  <c:v>8.6</c:v>
                </c:pt>
                <c:pt idx="8">
                  <c:v>9.6</c:v>
                </c:pt>
                <c:pt idx="9">
                  <c:v>9.3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'At-risk-of-poverty 40% and 60%'!$A$17</c:f>
              <c:strCache>
                <c:ptCount val="1"/>
                <c:pt idx="0">
                  <c:v>Portugal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60%'!$B$12:$K$12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60%'!$B$17:$K$17</c:f>
              <c:numCache>
                <c:formatCode>0</c:formatCode>
                <c:ptCount val="10"/>
                <c:pt idx="0">
                  <c:v>7.3</c:v>
                </c:pt>
                <c:pt idx="1">
                  <c:v>6.9</c:v>
                </c:pt>
                <c:pt idx="2">
                  <c:v>6.5</c:v>
                </c:pt>
                <c:pt idx="3">
                  <c:v>6.3</c:v>
                </c:pt>
                <c:pt idx="4">
                  <c:v>5.7</c:v>
                </c:pt>
                <c:pt idx="5">
                  <c:v>6.4</c:v>
                </c:pt>
                <c:pt idx="6">
                  <c:v>6.3</c:v>
                </c:pt>
                <c:pt idx="7">
                  <c:v>5.5</c:v>
                </c:pt>
                <c:pt idx="8">
                  <c:v>6.5</c:v>
                </c:pt>
                <c:pt idx="9">
                  <c:v>8.1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'At-risk-of-poverty 40% and 60%'!$A$18</c:f>
              <c:strCache>
                <c:ptCount val="1"/>
                <c:pt idx="0">
                  <c:v>Greece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60%'!$B$12:$K$12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60%'!$B$18:$K$18</c:f>
              <c:numCache>
                <c:formatCode>0</c:formatCode>
                <c:ptCount val="10"/>
                <c:pt idx="0">
                  <c:v>7.5</c:v>
                </c:pt>
                <c:pt idx="1">
                  <c:v>7.2</c:v>
                </c:pt>
                <c:pt idx="2">
                  <c:v>8.0</c:v>
                </c:pt>
                <c:pt idx="3">
                  <c:v>7.7</c:v>
                </c:pt>
                <c:pt idx="4">
                  <c:v>6.7</c:v>
                </c:pt>
                <c:pt idx="5">
                  <c:v>6.6</c:v>
                </c:pt>
                <c:pt idx="6">
                  <c:v>7.3</c:v>
                </c:pt>
                <c:pt idx="7">
                  <c:v>8.2</c:v>
                </c:pt>
                <c:pt idx="8">
                  <c:v>10.6</c:v>
                </c:pt>
                <c:pt idx="9">
                  <c:v>11.1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'At-risk-of-poverty 40% and 60%'!$A$21</c:f>
              <c:strCache>
                <c:ptCount val="1"/>
                <c:pt idx="0">
                  <c:v>Romania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60%'!$B$12:$K$12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60%'!$B$21:$K$21</c:f>
              <c:numCache>
                <c:formatCode>0</c:formatCode>
                <c:ptCount val="10"/>
                <c:pt idx="0">
                  <c:v>5.0</c:v>
                </c:pt>
                <c:pt idx="1">
                  <c:v>#N/A</c:v>
                </c:pt>
                <c:pt idx="2">
                  <c:v>#N/A</c:v>
                </c:pt>
                <c:pt idx="3">
                  <c:v>12.9</c:v>
                </c:pt>
                <c:pt idx="4">
                  <c:v>11.2</c:v>
                </c:pt>
                <c:pt idx="5">
                  <c:v>10.8</c:v>
                </c:pt>
                <c:pt idx="6">
                  <c:v>9.7</c:v>
                </c:pt>
                <c:pt idx="7">
                  <c:v>10.7</c:v>
                </c:pt>
                <c:pt idx="8">
                  <c:v>10.7</c:v>
                </c:pt>
                <c:pt idx="9">
                  <c:v>10.9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'At-risk-of-poverty 40% and 60%'!$A$22</c:f>
              <c:strCache>
                <c:ptCount val="1"/>
                <c:pt idx="0">
                  <c:v>Bulgaria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60%'!$B$12:$K$12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60%'!$B$22:$K$22</c:f>
              <c:numCache>
                <c:formatCode>0</c:formatCode>
                <c:ptCount val="10"/>
                <c:pt idx="0">
                  <c:v>4.0</c:v>
                </c:pt>
                <c:pt idx="1">
                  <c:v>4.0</c:v>
                </c:pt>
                <c:pt idx="2">
                  <c:v>7.7</c:v>
                </c:pt>
                <c:pt idx="3">
                  <c:v>11.1</c:v>
                </c:pt>
                <c:pt idx="4">
                  <c:v>8.4</c:v>
                </c:pt>
                <c:pt idx="5">
                  <c:v>8.8</c:v>
                </c:pt>
                <c:pt idx="6">
                  <c:v>9.2</c:v>
                </c:pt>
                <c:pt idx="7">
                  <c:v>9.8</c:v>
                </c:pt>
                <c:pt idx="8">
                  <c:v>10.1</c:v>
                </c:pt>
                <c:pt idx="9">
                  <c:v>9.6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'At-risk-of-poverty 40% and 60%'!$A$23</c:f>
              <c:strCache>
                <c:ptCount val="1"/>
                <c:pt idx="0">
                  <c:v>Croatia*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60%'!$B$12:$K$12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60%'!$B$23:$K$23</c:f>
              <c:numCache>
                <c:formatCode>0</c:formatCode>
                <c:ptCount val="10"/>
                <c:pt idx="0">
                  <c:v>6.0</c:v>
                </c:pt>
                <c:pt idx="1">
                  <c:v>6.0</c:v>
                </c:pt>
                <c:pt idx="2">
                  <c:v>6.0</c:v>
                </c:pt>
                <c:pt idx="3">
                  <c:v>6.0</c:v>
                </c:pt>
                <c:pt idx="4">
                  <c:v>#N/A</c:v>
                </c:pt>
                <c:pt idx="5">
                  <c:v>#N/A</c:v>
                </c:pt>
                <c:pt idx="6">
                  <c:v>8.5</c:v>
                </c:pt>
                <c:pt idx="7">
                  <c:v>8.9</c:v>
                </c:pt>
                <c:pt idx="8">
                  <c:v>9.0</c:v>
                </c:pt>
                <c:pt idx="9">
                  <c:v>8.2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'At-risk-of-poverty 40% and 60%'!$A$25</c:f>
              <c:strCache>
                <c:ptCount val="1"/>
                <c:pt idx="0">
                  <c:v>Macedonia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60%'!$B$12:$K$12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60%'!$B$25:$K$25</c:f>
              <c:numCache>
                <c:formatCode>0</c:formatCode>
                <c:ptCount val="1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15.0</c:v>
                </c:pt>
                <c:pt idx="7">
                  <c:v>16.6</c:v>
                </c:pt>
                <c:pt idx="8">
                  <c:v>15.5</c:v>
                </c:pt>
                <c:pt idx="9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4091496"/>
        <c:axId val="-1980849192"/>
      </c:lineChart>
      <c:catAx>
        <c:axId val="-1984091496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0849192"/>
        <c:crosses val="autoZero"/>
        <c:auto val="1"/>
        <c:lblAlgn val="ctr"/>
        <c:lblOffset val="100"/>
        <c:noMultiLvlLbl val="0"/>
      </c:catAx>
      <c:valAx>
        <c:axId val="-198084919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1984091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7749562554681"/>
          <c:y val="0.725316418780986"/>
          <c:w val="0.840028215223097"/>
          <c:h val="0.146589384660251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3681102362205"/>
          <c:y val="0.0299657929855269"/>
          <c:w val="0.911184621903114"/>
          <c:h val="0.873411434466836"/>
        </c:manualLayout>
      </c:layout>
      <c:lineChart>
        <c:grouping val="standard"/>
        <c:varyColors val="0"/>
        <c:ser>
          <c:idx val="0"/>
          <c:order val="0"/>
          <c:tx>
            <c:strRef>
              <c:f>'At-risk-of-poverty 40% and 60%'!$N$15</c:f>
              <c:strCache>
                <c:ptCount val="1"/>
                <c:pt idx="0">
                  <c:v>Italy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60%'!$O$12:$X$12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60%'!$O$15:$X$15</c:f>
              <c:numCache>
                <c:formatCode>0</c:formatCode>
                <c:ptCount val="10"/>
                <c:pt idx="0">
                  <c:v>19.1</c:v>
                </c:pt>
                <c:pt idx="1">
                  <c:v>18.9</c:v>
                </c:pt>
                <c:pt idx="2">
                  <c:v>19.6</c:v>
                </c:pt>
                <c:pt idx="3">
                  <c:v>19.8</c:v>
                </c:pt>
                <c:pt idx="4">
                  <c:v>18.7</c:v>
                </c:pt>
                <c:pt idx="5">
                  <c:v>18.4</c:v>
                </c:pt>
                <c:pt idx="6">
                  <c:v>18.2</c:v>
                </c:pt>
                <c:pt idx="7">
                  <c:v>19.6</c:v>
                </c:pt>
                <c:pt idx="8">
                  <c:v>19.4</c:v>
                </c:pt>
                <c:pt idx="9">
                  <c:v>19.1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'At-risk-of-poverty 40% and 60%'!$N$16</c:f>
              <c:strCache>
                <c:ptCount val="1"/>
                <c:pt idx="0">
                  <c:v>Spain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60%'!$O$12:$X$12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60%'!$O$16:$X$16</c:f>
              <c:numCache>
                <c:formatCode>0</c:formatCode>
                <c:ptCount val="10"/>
                <c:pt idx="0">
                  <c:v>20.1</c:v>
                </c:pt>
                <c:pt idx="1">
                  <c:v>20.1</c:v>
                </c:pt>
                <c:pt idx="2">
                  <c:v>20.3</c:v>
                </c:pt>
                <c:pt idx="3">
                  <c:v>19.7</c:v>
                </c:pt>
                <c:pt idx="4">
                  <c:v>20.8</c:v>
                </c:pt>
                <c:pt idx="5">
                  <c:v>20.4</c:v>
                </c:pt>
                <c:pt idx="6">
                  <c:v>20.7</c:v>
                </c:pt>
                <c:pt idx="7">
                  <c:v>20.6</c:v>
                </c:pt>
                <c:pt idx="8">
                  <c:v>20.8</c:v>
                </c:pt>
                <c:pt idx="9">
                  <c:v>20.4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'At-risk-of-poverty 40% and 60%'!$N$17</c:f>
              <c:strCache>
                <c:ptCount val="1"/>
                <c:pt idx="0">
                  <c:v>Portugal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60%'!$O$12:$X$12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60%'!$O$17:$X$17</c:f>
              <c:numCache>
                <c:formatCode>0</c:formatCode>
                <c:ptCount val="10"/>
                <c:pt idx="0">
                  <c:v>20.4</c:v>
                </c:pt>
                <c:pt idx="1">
                  <c:v>19.4</c:v>
                </c:pt>
                <c:pt idx="2">
                  <c:v>18.5</c:v>
                </c:pt>
                <c:pt idx="3">
                  <c:v>18.1</c:v>
                </c:pt>
                <c:pt idx="4">
                  <c:v>18.5</c:v>
                </c:pt>
                <c:pt idx="5">
                  <c:v>17.9</c:v>
                </c:pt>
                <c:pt idx="6">
                  <c:v>17.9</c:v>
                </c:pt>
                <c:pt idx="7">
                  <c:v>18.0</c:v>
                </c:pt>
                <c:pt idx="8">
                  <c:v>17.9</c:v>
                </c:pt>
                <c:pt idx="9">
                  <c:v>18.7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'At-risk-of-poverty 40% and 60%'!$N$18</c:f>
              <c:strCache>
                <c:ptCount val="1"/>
                <c:pt idx="0">
                  <c:v>Greece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60%'!$O$12:$X$12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60%'!$O$18:$X$18</c:f>
              <c:numCache>
                <c:formatCode>0</c:formatCode>
                <c:ptCount val="10"/>
                <c:pt idx="0">
                  <c:v>19.9</c:v>
                </c:pt>
                <c:pt idx="1">
                  <c:v>19.6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19.7</c:v>
                </c:pt>
                <c:pt idx="6">
                  <c:v>20.1</c:v>
                </c:pt>
                <c:pt idx="7">
                  <c:v>21.4</c:v>
                </c:pt>
                <c:pt idx="8">
                  <c:v>23.1</c:v>
                </c:pt>
                <c:pt idx="9">
                  <c:v>23.1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'At-risk-of-poverty 40% and 60%'!$N$21</c:f>
              <c:strCache>
                <c:ptCount val="1"/>
                <c:pt idx="0">
                  <c:v>Romania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60%'!$O$12:$X$12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60%'!$O$21:$X$21</c:f>
              <c:numCache>
                <c:formatCode>0</c:formatCode>
                <c:ptCount val="10"/>
                <c:pt idx="0">
                  <c:v>18.0</c:v>
                </c:pt>
                <c:pt idx="1">
                  <c:v>#N/A</c:v>
                </c:pt>
                <c:pt idx="2">
                  <c:v>#N/A</c:v>
                </c:pt>
                <c:pt idx="3">
                  <c:v>24.8</c:v>
                </c:pt>
                <c:pt idx="4">
                  <c:v>23.4</c:v>
                </c:pt>
                <c:pt idx="5">
                  <c:v>22.4</c:v>
                </c:pt>
                <c:pt idx="6">
                  <c:v>21.1</c:v>
                </c:pt>
                <c:pt idx="7">
                  <c:v>22.2</c:v>
                </c:pt>
                <c:pt idx="8">
                  <c:v>22.6</c:v>
                </c:pt>
                <c:pt idx="9">
                  <c:v>22.4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'At-risk-of-poverty 40% and 60%'!$N$22</c:f>
              <c:strCache>
                <c:ptCount val="1"/>
                <c:pt idx="0">
                  <c:v>Bulgaria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60%'!$O$12:$X$12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60%'!$O$22:$X$22</c:f>
              <c:numCache>
                <c:formatCode>0</c:formatCode>
                <c:ptCount val="10"/>
                <c:pt idx="0">
                  <c:v>15.0</c:v>
                </c:pt>
                <c:pt idx="1">
                  <c:v>14.0</c:v>
                </c:pt>
                <c:pt idx="2">
                  <c:v>18.4</c:v>
                </c:pt>
                <c:pt idx="3">
                  <c:v>22.0</c:v>
                </c:pt>
                <c:pt idx="4">
                  <c:v>21.4</c:v>
                </c:pt>
                <c:pt idx="5">
                  <c:v>21.8</c:v>
                </c:pt>
                <c:pt idx="6">
                  <c:v>20.7</c:v>
                </c:pt>
                <c:pt idx="7">
                  <c:v>22.2</c:v>
                </c:pt>
                <c:pt idx="8">
                  <c:v>21.2</c:v>
                </c:pt>
                <c:pt idx="9">
                  <c:v>21.0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'At-risk-of-poverty 40% and 60%'!$N$23</c:f>
              <c:strCache>
                <c:ptCount val="1"/>
                <c:pt idx="0">
                  <c:v>Croatia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60%'!$O$12:$X$12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60%'!$O$23:$X$23</c:f>
              <c:numCache>
                <c:formatCode>0</c:formatCode>
                <c:ptCount val="10"/>
                <c:pt idx="0">
                  <c:v>18.0</c:v>
                </c:pt>
                <c:pt idx="1">
                  <c:v>18.0</c:v>
                </c:pt>
                <c:pt idx="2">
                  <c:v>17.0</c:v>
                </c:pt>
                <c:pt idx="3">
                  <c:v>18.0</c:v>
                </c:pt>
                <c:pt idx="4">
                  <c:v>17.3</c:v>
                </c:pt>
                <c:pt idx="5">
                  <c:v>17.9</c:v>
                </c:pt>
                <c:pt idx="6">
                  <c:v>20.6</c:v>
                </c:pt>
                <c:pt idx="7">
                  <c:v>20.9</c:v>
                </c:pt>
                <c:pt idx="8">
                  <c:v>20.4</c:v>
                </c:pt>
                <c:pt idx="9">
                  <c:v>19.5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'At-risk-of-poverty 40% and 60%'!$N$25</c:f>
              <c:strCache>
                <c:ptCount val="1"/>
                <c:pt idx="0">
                  <c:v>Macedonia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'At-risk-of-poverty 40% and 60%'!$O$12:$X$12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'At-risk-of-poverty 40% and 60%'!$O$25:$X$25</c:f>
              <c:numCache>
                <c:formatCode>0</c:formatCode>
                <c:ptCount val="1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27.0</c:v>
                </c:pt>
                <c:pt idx="7">
                  <c:v>26.8</c:v>
                </c:pt>
                <c:pt idx="8">
                  <c:v>26.2</c:v>
                </c:pt>
                <c:pt idx="9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90452888"/>
        <c:axId val="-1984658248"/>
      </c:lineChart>
      <c:catAx>
        <c:axId val="-1990452888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4658248"/>
        <c:crosses val="autoZero"/>
        <c:auto val="1"/>
        <c:lblAlgn val="ctr"/>
        <c:lblOffset val="100"/>
        <c:noMultiLvlLbl val="0"/>
      </c:catAx>
      <c:valAx>
        <c:axId val="-1984658248"/>
        <c:scaling>
          <c:orientation val="minMax"/>
          <c:max val="28.0"/>
          <c:min val="13.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1990452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68305118110236"/>
          <c:y val="0.679020122484689"/>
          <c:w val="0.709472659667542"/>
          <c:h val="0.192885680956547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3681102362205"/>
          <c:y val="0.0289855072463768"/>
          <c:w val="0.926631914066297"/>
          <c:h val="0.719029632165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'At-risk-of-poverty 40% and 60%'!$B$88</c:f>
              <c:strCache>
                <c:ptCount val="1"/>
                <c:pt idx="0">
                  <c:v>at 40%</c:v>
                </c:pt>
              </c:strCache>
            </c:strRef>
          </c:tx>
          <c:invertIfNegative val="0"/>
          <c:cat>
            <c:strRef>
              <c:f>'At-risk-of-poverty 40% and 60%'!$A$89:$A$97</c:f>
              <c:strCache>
                <c:ptCount val="9"/>
                <c:pt idx="0">
                  <c:v>Portugal</c:v>
                </c:pt>
                <c:pt idx="1">
                  <c:v>Italy</c:v>
                </c:pt>
                <c:pt idx="2">
                  <c:v>Spain</c:v>
                </c:pt>
                <c:pt idx="3">
                  <c:v>Greece</c:v>
                </c:pt>
                <c:pt idx="4">
                  <c:v>Croatia</c:v>
                </c:pt>
                <c:pt idx="5">
                  <c:v>Bulgaria</c:v>
                </c:pt>
                <c:pt idx="6">
                  <c:v>Romania</c:v>
                </c:pt>
                <c:pt idx="7">
                  <c:v>Serbia</c:v>
                </c:pt>
                <c:pt idx="8">
                  <c:v>Macedonia*</c:v>
                </c:pt>
              </c:strCache>
            </c:strRef>
          </c:cat>
          <c:val>
            <c:numRef>
              <c:f>'At-risk-of-poverty 40% and 60%'!$B$89:$B$97</c:f>
              <c:numCache>
                <c:formatCode>0</c:formatCode>
                <c:ptCount val="9"/>
                <c:pt idx="0">
                  <c:v>8.1</c:v>
                </c:pt>
                <c:pt idx="1">
                  <c:v>8.3</c:v>
                </c:pt>
                <c:pt idx="2">
                  <c:v>9.3</c:v>
                </c:pt>
                <c:pt idx="3">
                  <c:v>11.1</c:v>
                </c:pt>
                <c:pt idx="4">
                  <c:v>8.2</c:v>
                </c:pt>
                <c:pt idx="5">
                  <c:v>9.6</c:v>
                </c:pt>
                <c:pt idx="6">
                  <c:v>10.9</c:v>
                </c:pt>
                <c:pt idx="7">
                  <c:v>13.3</c:v>
                </c:pt>
                <c:pt idx="8">
                  <c:v>15.5</c:v>
                </c:pt>
              </c:numCache>
            </c:numRef>
          </c:val>
        </c:ser>
        <c:ser>
          <c:idx val="1"/>
          <c:order val="1"/>
          <c:tx>
            <c:strRef>
              <c:f>'At-risk-of-poverty 40% and 60%'!$C$88</c:f>
              <c:strCache>
                <c:ptCount val="1"/>
                <c:pt idx="0">
                  <c:v>at 60%</c:v>
                </c:pt>
              </c:strCache>
            </c:strRef>
          </c:tx>
          <c:invertIfNegative val="0"/>
          <c:cat>
            <c:strRef>
              <c:f>'At-risk-of-poverty 40% and 60%'!$A$89:$A$97</c:f>
              <c:strCache>
                <c:ptCount val="9"/>
                <c:pt idx="0">
                  <c:v>Portugal</c:v>
                </c:pt>
                <c:pt idx="1">
                  <c:v>Italy</c:v>
                </c:pt>
                <c:pt idx="2">
                  <c:v>Spain</c:v>
                </c:pt>
                <c:pt idx="3">
                  <c:v>Greece</c:v>
                </c:pt>
                <c:pt idx="4">
                  <c:v>Croatia</c:v>
                </c:pt>
                <c:pt idx="5">
                  <c:v>Bulgaria</c:v>
                </c:pt>
                <c:pt idx="6">
                  <c:v>Romania</c:v>
                </c:pt>
                <c:pt idx="7">
                  <c:v>Serbia</c:v>
                </c:pt>
                <c:pt idx="8">
                  <c:v>Macedonia*</c:v>
                </c:pt>
              </c:strCache>
            </c:strRef>
          </c:cat>
          <c:val>
            <c:numRef>
              <c:f>'At-risk-of-poverty 40% and 60%'!$C$89:$C$97</c:f>
              <c:numCache>
                <c:formatCode>0</c:formatCode>
                <c:ptCount val="9"/>
                <c:pt idx="0">
                  <c:v>18.7</c:v>
                </c:pt>
                <c:pt idx="1">
                  <c:v>19.1</c:v>
                </c:pt>
                <c:pt idx="2">
                  <c:v>20.4</c:v>
                </c:pt>
                <c:pt idx="3">
                  <c:v>23.1</c:v>
                </c:pt>
                <c:pt idx="4">
                  <c:v>19.5</c:v>
                </c:pt>
                <c:pt idx="5">
                  <c:v>21.0</c:v>
                </c:pt>
                <c:pt idx="6">
                  <c:v>22.4</c:v>
                </c:pt>
                <c:pt idx="7">
                  <c:v>24.5</c:v>
                </c:pt>
                <c:pt idx="8">
                  <c:v>26.0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91053336"/>
        <c:axId val="-1990291128"/>
      </c:barChart>
      <c:catAx>
        <c:axId val="-1991053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1990291128"/>
        <c:crosses val="autoZero"/>
        <c:auto val="1"/>
        <c:lblAlgn val="ctr"/>
        <c:lblOffset val="100"/>
        <c:noMultiLvlLbl val="0"/>
      </c:catAx>
      <c:valAx>
        <c:axId val="-199029112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1991053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875430883639545"/>
          <c:y val="0.0447046293126403"/>
          <c:w val="0.130512467191601"/>
          <c:h val="0.185952901720618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'Severely materially deprived, %'!$B$33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'Severely materially deprived, %'!$A$34:$A$42</c:f>
              <c:strCache>
                <c:ptCount val="9"/>
                <c:pt idx="0">
                  <c:v>Spain</c:v>
                </c:pt>
                <c:pt idx="1">
                  <c:v>Portugal</c:v>
                </c:pt>
                <c:pt idx="2">
                  <c:v>Italy</c:v>
                </c:pt>
                <c:pt idx="3">
                  <c:v>Croatia</c:v>
                </c:pt>
                <c:pt idx="4">
                  <c:v>Greece</c:v>
                </c:pt>
                <c:pt idx="5">
                  <c:v>Serbia</c:v>
                </c:pt>
                <c:pt idx="6">
                  <c:v>Romania</c:v>
                </c:pt>
                <c:pt idx="7">
                  <c:v>Macedonia*</c:v>
                </c:pt>
                <c:pt idx="8">
                  <c:v>Bulgaria</c:v>
                </c:pt>
              </c:strCache>
            </c:strRef>
          </c:cat>
          <c:val>
            <c:numRef>
              <c:f>'Severely materially deprived, %'!$B$34:$B$42</c:f>
              <c:numCache>
                <c:formatCode>General</c:formatCode>
                <c:ptCount val="9"/>
                <c:pt idx="0">
                  <c:v>6.2</c:v>
                </c:pt>
                <c:pt idx="1">
                  <c:v>10.9</c:v>
                </c:pt>
                <c:pt idx="2">
                  <c:v>12.4</c:v>
                </c:pt>
                <c:pt idx="3">
                  <c:v>14.7</c:v>
                </c:pt>
                <c:pt idx="4">
                  <c:v>20.3</c:v>
                </c:pt>
                <c:pt idx="5">
                  <c:v>26.9</c:v>
                </c:pt>
                <c:pt idx="6">
                  <c:v>28.5</c:v>
                </c:pt>
                <c:pt idx="7">
                  <c:v>40.9</c:v>
                </c:pt>
                <c:pt idx="8">
                  <c:v>43.0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87451304"/>
        <c:axId val="-1984687688"/>
      </c:barChart>
      <c:catAx>
        <c:axId val="-1987451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1984687688"/>
        <c:crosses val="autoZero"/>
        <c:auto val="1"/>
        <c:lblAlgn val="ctr"/>
        <c:lblOffset val="100"/>
        <c:noMultiLvlLbl val="0"/>
      </c:catAx>
      <c:valAx>
        <c:axId val="-1984687688"/>
        <c:scaling>
          <c:orientation val="minMax"/>
          <c:max val="45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987451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46434108544353"/>
          <c:y val="0.0290245909132462"/>
          <c:w val="0.729692447374074"/>
          <c:h val="0.877387482097693"/>
        </c:manualLayout>
      </c:layout>
      <c:lineChart>
        <c:grouping val="standard"/>
        <c:varyColors val="0"/>
        <c:ser>
          <c:idx val="0"/>
          <c:order val="0"/>
          <c:tx>
            <c:strRef>
              <c:f>'Severely materially deprived, %'!$A$53</c:f>
              <c:strCache>
                <c:ptCount val="1"/>
                <c:pt idx="0">
                  <c:v>Italy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'Severely materially deprived, %'!$B$52:$K$52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'Severely materially deprived, %'!$B$53:$K$53</c:f>
              <c:numCache>
                <c:formatCode>General</c:formatCode>
                <c:ptCount val="10"/>
                <c:pt idx="0">
                  <c:v>6.4</c:v>
                </c:pt>
                <c:pt idx="1">
                  <c:v>6.3</c:v>
                </c:pt>
                <c:pt idx="2">
                  <c:v>6.8</c:v>
                </c:pt>
                <c:pt idx="3">
                  <c:v>7.5</c:v>
                </c:pt>
                <c:pt idx="4">
                  <c:v>7.0</c:v>
                </c:pt>
                <c:pt idx="5">
                  <c:v>6.9</c:v>
                </c:pt>
                <c:pt idx="6">
                  <c:v>11.2</c:v>
                </c:pt>
                <c:pt idx="7">
                  <c:v>14.5</c:v>
                </c:pt>
                <c:pt idx="8">
                  <c:v>12.4</c:v>
                </c:pt>
                <c:pt idx="9">
                  <c:v>11.4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'Severely materially deprived, %'!$A$54</c:f>
              <c:strCache>
                <c:ptCount val="1"/>
                <c:pt idx="0">
                  <c:v>Spain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'Severely materially deprived, %'!$B$52:$K$52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'Severely materially deprived, %'!$B$54:$K$54</c:f>
              <c:numCache>
                <c:formatCode>General</c:formatCode>
                <c:ptCount val="10"/>
                <c:pt idx="0">
                  <c:v>4.1</c:v>
                </c:pt>
                <c:pt idx="1">
                  <c:v>4.1</c:v>
                </c:pt>
                <c:pt idx="2">
                  <c:v>3.5</c:v>
                </c:pt>
                <c:pt idx="3">
                  <c:v>3.6</c:v>
                </c:pt>
                <c:pt idx="4">
                  <c:v>4.5</c:v>
                </c:pt>
                <c:pt idx="5">
                  <c:v>4.9</c:v>
                </c:pt>
                <c:pt idx="6">
                  <c:v>4.5</c:v>
                </c:pt>
                <c:pt idx="7">
                  <c:v>5.8</c:v>
                </c:pt>
                <c:pt idx="8">
                  <c:v>6.2</c:v>
                </c:pt>
                <c:pt idx="9">
                  <c:v>7.0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'Severely materially deprived, %'!$A$55</c:f>
              <c:strCache>
                <c:ptCount val="1"/>
                <c:pt idx="0">
                  <c:v>Portugal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'Severely materially deprived, %'!$B$52:$K$52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'Severely materially deprived, %'!$B$55:$K$55</c:f>
              <c:numCache>
                <c:formatCode>General</c:formatCode>
                <c:ptCount val="10"/>
                <c:pt idx="0">
                  <c:v>9.3</c:v>
                </c:pt>
                <c:pt idx="1">
                  <c:v>9.1</c:v>
                </c:pt>
                <c:pt idx="2">
                  <c:v>9.6</c:v>
                </c:pt>
                <c:pt idx="3">
                  <c:v>9.7</c:v>
                </c:pt>
                <c:pt idx="4">
                  <c:v>9.1</c:v>
                </c:pt>
                <c:pt idx="5">
                  <c:v>9.0</c:v>
                </c:pt>
                <c:pt idx="6">
                  <c:v>8.3</c:v>
                </c:pt>
                <c:pt idx="7">
                  <c:v>8.6</c:v>
                </c:pt>
                <c:pt idx="8">
                  <c:v>10.9</c:v>
                </c:pt>
                <c:pt idx="9">
                  <c:v>10.6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'Severely materially deprived, %'!$A$56</c:f>
              <c:strCache>
                <c:ptCount val="1"/>
                <c:pt idx="0">
                  <c:v>Greece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'Severely materially deprived, %'!$B$52:$K$52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'Severely materially deprived, %'!$B$56:$K$56</c:f>
              <c:numCache>
                <c:formatCode>General</c:formatCode>
                <c:ptCount val="10"/>
                <c:pt idx="0">
                  <c:v>12.8</c:v>
                </c:pt>
                <c:pt idx="1">
                  <c:v>11.5</c:v>
                </c:pt>
                <c:pt idx="2">
                  <c:v>11.5</c:v>
                </c:pt>
                <c:pt idx="3">
                  <c:v>11.2</c:v>
                </c:pt>
                <c:pt idx="4">
                  <c:v>11.0</c:v>
                </c:pt>
                <c:pt idx="5">
                  <c:v>11.6</c:v>
                </c:pt>
                <c:pt idx="6">
                  <c:v>15.2</c:v>
                </c:pt>
                <c:pt idx="7">
                  <c:v>19.5</c:v>
                </c:pt>
                <c:pt idx="8">
                  <c:v>20.3</c:v>
                </c:pt>
                <c:pt idx="9">
                  <c:v>21.7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'Severely materially deprived, %'!$A$57</c:f>
              <c:strCache>
                <c:ptCount val="1"/>
                <c:pt idx="0">
                  <c:v>Romania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'Severely materially deprived, %'!$B$52:$K$52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'Severely materially deprived, %'!$B$57:$K$57</c:f>
              <c:numCache>
                <c:formatCode>General</c:formatCode>
                <c:ptCount val="10"/>
                <c:pt idx="0">
                  <c:v>#N/A</c:v>
                </c:pt>
                <c:pt idx="1">
                  <c:v>#N/A</c:v>
                </c:pt>
                <c:pt idx="2">
                  <c:v>36.5</c:v>
                </c:pt>
                <c:pt idx="3">
                  <c:v>32.9</c:v>
                </c:pt>
                <c:pt idx="4">
                  <c:v>32.2</c:v>
                </c:pt>
                <c:pt idx="5">
                  <c:v>31.0</c:v>
                </c:pt>
                <c:pt idx="6">
                  <c:v>29.4</c:v>
                </c:pt>
                <c:pt idx="7">
                  <c:v>29.9</c:v>
                </c:pt>
                <c:pt idx="8">
                  <c:v>28.5</c:v>
                </c:pt>
                <c:pt idx="9">
                  <c:v>#N/A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'Severely materially deprived, %'!$A$58</c:f>
              <c:strCache>
                <c:ptCount val="1"/>
                <c:pt idx="0">
                  <c:v>Bulgaria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'Severely materially deprived, %'!$B$52:$K$52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'Severely materially deprived, %'!$B$58:$K$58</c:f>
              <c:numCache>
                <c:formatCode>General</c:formatCode>
                <c:ptCount val="10"/>
                <c:pt idx="0">
                  <c:v>#N/A</c:v>
                </c:pt>
                <c:pt idx="1">
                  <c:v>57.7</c:v>
                </c:pt>
                <c:pt idx="2">
                  <c:v>57.6</c:v>
                </c:pt>
                <c:pt idx="3">
                  <c:v>41.2</c:v>
                </c:pt>
                <c:pt idx="4">
                  <c:v>41.9</c:v>
                </c:pt>
                <c:pt idx="5">
                  <c:v>45.7</c:v>
                </c:pt>
                <c:pt idx="6">
                  <c:v>43.6</c:v>
                </c:pt>
                <c:pt idx="7">
                  <c:v>44.1</c:v>
                </c:pt>
                <c:pt idx="8">
                  <c:v>43.0</c:v>
                </c:pt>
                <c:pt idx="9">
                  <c:v>33.1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'Severely materially deprived, %'!$A$59</c:f>
              <c:strCache>
                <c:ptCount val="1"/>
                <c:pt idx="0">
                  <c:v>Croatia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'Severely materially deprived, %'!$B$52:$K$52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'Severely materially deprived, %'!$B$59:$K$59</c:f>
              <c:numCache>
                <c:formatCode>General</c:formatCode>
                <c:ptCount val="1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14.3</c:v>
                </c:pt>
                <c:pt idx="6">
                  <c:v>15.2</c:v>
                </c:pt>
                <c:pt idx="7">
                  <c:v>15.9</c:v>
                </c:pt>
                <c:pt idx="8">
                  <c:v>14.7</c:v>
                </c:pt>
                <c:pt idx="9">
                  <c:v>#N/A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'Severely materially deprived, %'!$A$60</c:f>
              <c:strCache>
                <c:ptCount val="1"/>
                <c:pt idx="0">
                  <c:v>Macedonia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'Severely materially deprived, %'!$B$52:$K$52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'Severely materially deprived, %'!$B$60:$K$60</c:f>
              <c:numCache>
                <c:formatCode>General</c:formatCode>
                <c:ptCount val="1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34.7</c:v>
                </c:pt>
                <c:pt idx="6">
                  <c:v>40.3</c:v>
                </c:pt>
                <c:pt idx="7">
                  <c:v>40.9</c:v>
                </c:pt>
                <c:pt idx="8">
                  <c:v>#N/A</c:v>
                </c:pt>
                <c:pt idx="9">
                  <c:v>#N/A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'Severely materially deprived, %'!$A$61</c:f>
              <c:strCache>
                <c:ptCount val="1"/>
                <c:pt idx="0">
                  <c:v>Serbia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'Severely materially deprived, %'!$B$52:$K$52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'Severely materially deprived, %'!$B$61:$K$61</c:f>
              <c:numCache>
                <c:formatCode>General</c:formatCode>
                <c:ptCount val="1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26.9</c:v>
                </c:pt>
                <c:pt idx="9">
                  <c:v>26.9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0179144"/>
        <c:axId val="-1988191336"/>
      </c:lineChart>
      <c:catAx>
        <c:axId val="-1980179144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8191336"/>
        <c:crosses val="autoZero"/>
        <c:auto val="1"/>
        <c:lblAlgn val="ctr"/>
        <c:lblOffset val="100"/>
        <c:noMultiLvlLbl val="0"/>
      </c:catAx>
      <c:valAx>
        <c:axId val="-1988191336"/>
        <c:scaling>
          <c:orientation val="minMax"/>
          <c:max val="6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9801791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153907844853"/>
          <c:y val="0.0477025552352063"/>
          <c:w val="0.880846092155147"/>
          <c:h val="0.829692818964715"/>
        </c:manualLayout>
      </c:layout>
      <c:lineChart>
        <c:grouping val="standard"/>
        <c:varyColors val="0"/>
        <c:ser>
          <c:idx val="0"/>
          <c:order val="0"/>
          <c:tx>
            <c:strRef>
              <c:f>COMMON!$A$13</c:f>
              <c:strCache>
                <c:ptCount val="1"/>
                <c:pt idx="0">
                  <c:v>Italy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COMMON!$B$10:$J$10</c:f>
              <c:strCach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strCache>
            </c:strRef>
          </c:cat>
          <c:val>
            <c:numRef>
              <c:f>COMMON!$B$13:$J$13</c:f>
              <c:numCache>
                <c:formatCode>#,##0</c:formatCode>
                <c:ptCount val="9"/>
                <c:pt idx="0">
                  <c:v>200.0</c:v>
                </c:pt>
                <c:pt idx="1">
                  <c:v>0.0</c:v>
                </c:pt>
                <c:pt idx="2">
                  <c:v>-200.0</c:v>
                </c:pt>
                <c:pt idx="3">
                  <c:v>-100.0</c:v>
                </c:pt>
                <c:pt idx="4">
                  <c:v>-200.0</c:v>
                </c:pt>
                <c:pt idx="5">
                  <c:v>-100.0</c:v>
                </c:pt>
                <c:pt idx="6">
                  <c:v>-500.0</c:v>
                </c:pt>
                <c:pt idx="7">
                  <c:v>-400.0</c:v>
                </c:pt>
                <c:pt idx="8">
                  <c:v>300.0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COMMON!$A$14</c:f>
              <c:strCache>
                <c:ptCount val="1"/>
                <c:pt idx="0">
                  <c:v>Spain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COMMON!$B$10:$J$10</c:f>
              <c:strCach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strCache>
            </c:strRef>
          </c:cat>
          <c:val>
            <c:numRef>
              <c:f>COMMON!$B$14:$J$14</c:f>
              <c:numCache>
                <c:formatCode>#,##0</c:formatCode>
                <c:ptCount val="9"/>
                <c:pt idx="0">
                  <c:v>-800.0</c:v>
                </c:pt>
                <c:pt idx="1">
                  <c:v>-1100.0</c:v>
                </c:pt>
                <c:pt idx="2">
                  <c:v>-1400.0</c:v>
                </c:pt>
                <c:pt idx="3">
                  <c:v>-1600.0</c:v>
                </c:pt>
                <c:pt idx="4">
                  <c:v>-1400.0</c:v>
                </c:pt>
                <c:pt idx="5">
                  <c:v>-400.0</c:v>
                </c:pt>
                <c:pt idx="6">
                  <c:v>-500.0</c:v>
                </c:pt>
                <c:pt idx="7">
                  <c:v>-200.0</c:v>
                </c:pt>
                <c:pt idx="8">
                  <c:v>200.0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COMMON!$A$15</c:f>
              <c:strCache>
                <c:ptCount val="1"/>
                <c:pt idx="0">
                  <c:v>Portugal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COMMON!$B$10:$J$10</c:f>
              <c:strCach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strCache>
            </c:strRef>
          </c:cat>
          <c:val>
            <c:numRef>
              <c:f>COMMON!$B$15:$J$15</c:f>
              <c:numCache>
                <c:formatCode>#,##0</c:formatCode>
                <c:ptCount val="9"/>
                <c:pt idx="0">
                  <c:v>-1200.0</c:v>
                </c:pt>
                <c:pt idx="1">
                  <c:v>-1400.0</c:v>
                </c:pt>
                <c:pt idx="2">
                  <c:v>-1300.0</c:v>
                </c:pt>
                <c:pt idx="3">
                  <c:v>-1300.0</c:v>
                </c:pt>
                <c:pt idx="4">
                  <c:v>-1600.0</c:v>
                </c:pt>
                <c:pt idx="5">
                  <c:v>-1200.0</c:v>
                </c:pt>
                <c:pt idx="6">
                  <c:v>-1300.0</c:v>
                </c:pt>
                <c:pt idx="7">
                  <c:v>-700.0</c:v>
                </c:pt>
                <c:pt idx="8">
                  <c:v>-100.0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COMMON!$A$16</c:f>
              <c:strCache>
                <c:ptCount val="1"/>
                <c:pt idx="0">
                  <c:v>Greece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COMMON!$B$10:$J$10</c:f>
              <c:strCach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strCache>
            </c:strRef>
          </c:cat>
          <c:val>
            <c:numRef>
              <c:f>COMMON!$B$16:$J$16</c:f>
              <c:numCache>
                <c:formatCode>#,##0</c:formatCode>
                <c:ptCount val="9"/>
                <c:pt idx="0">
                  <c:v>-1700.0</c:v>
                </c:pt>
                <c:pt idx="1">
                  <c:v>-1600.0</c:v>
                </c:pt>
                <c:pt idx="2">
                  <c:v>-2100.0</c:v>
                </c:pt>
                <c:pt idx="3">
                  <c:v>-2800.0</c:v>
                </c:pt>
                <c:pt idx="4">
                  <c:v>-3000.0</c:v>
                </c:pt>
                <c:pt idx="5">
                  <c:v>-2400.0</c:v>
                </c:pt>
                <c:pt idx="6">
                  <c:v>-1800.0</c:v>
                </c:pt>
                <c:pt idx="7">
                  <c:v>-1500.0</c:v>
                </c:pt>
                <c:pt idx="8">
                  <c:v>-800.0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8756264"/>
        <c:axId val="-1984576904"/>
      </c:lineChart>
      <c:catAx>
        <c:axId val="-1988756264"/>
        <c:scaling>
          <c:orientation val="minMax"/>
        </c:scaling>
        <c:delete val="0"/>
        <c:axPos val="b"/>
        <c:majorTickMark val="out"/>
        <c:minorTickMark val="none"/>
        <c:tickLblPos val="low"/>
        <c:crossAx val="-1984576904"/>
        <c:crosses val="autoZero"/>
        <c:auto val="1"/>
        <c:lblAlgn val="ctr"/>
        <c:lblOffset val="100"/>
        <c:noMultiLvlLbl val="0"/>
      </c:catAx>
      <c:valAx>
        <c:axId val="-198457690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1988756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314425974531"/>
          <c:y val="0.538353716104175"/>
          <c:w val="0.155312530378147"/>
          <c:h val="0.361033441943737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604330708661"/>
          <c:y val="0.0601851851851852"/>
          <c:w val="0.862173447069116"/>
          <c:h val="0.822469378827647"/>
        </c:manualLayout>
      </c:layout>
      <c:lineChart>
        <c:grouping val="standard"/>
        <c:varyColors val="0"/>
        <c:ser>
          <c:idx val="0"/>
          <c:order val="0"/>
          <c:tx>
            <c:strRef>
              <c:f>COMMON!$Y$13</c:f>
              <c:strCache>
                <c:ptCount val="1"/>
                <c:pt idx="0">
                  <c:v>Italy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COMMON!$Z$10:$AI$10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COMMON!$Z$13:$AI$13</c:f>
              <c:numCache>
                <c:formatCode>0</c:formatCode>
                <c:ptCount val="10"/>
                <c:pt idx="0">
                  <c:v>4885.454975505467</c:v>
                </c:pt>
                <c:pt idx="1">
                  <c:v>5145.053715873946</c:v>
                </c:pt>
                <c:pt idx="2">
                  <c:v>5704.59707984426</c:v>
                </c:pt>
                <c:pt idx="3">
                  <c:v>6220.765819237335</c:v>
                </c:pt>
                <c:pt idx="4">
                  <c:v>6256.702263940226</c:v>
                </c:pt>
                <c:pt idx="5">
                  <c:v>4931.66235465929</c:v>
                </c:pt>
                <c:pt idx="6">
                  <c:v>5685.489135039701</c:v>
                </c:pt>
                <c:pt idx="7">
                  <c:v>6333.430800751325</c:v>
                </c:pt>
                <c:pt idx="8">
                  <c:v>6542.285580986397</c:v>
                </c:pt>
                <c:pt idx="9">
                  <c:v>6417.163195271388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COMMON!$Y$14</c:f>
              <c:strCache>
                <c:ptCount val="1"/>
                <c:pt idx="0">
                  <c:v>Spain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COMMON!$Z$10:$AI$10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COMMON!$Z$14:$AI$14</c:f>
              <c:numCache>
                <c:formatCode>0</c:formatCode>
                <c:ptCount val="10"/>
                <c:pt idx="0">
                  <c:v>3435.348273565307</c:v>
                </c:pt>
                <c:pt idx="1">
                  <c:v>3584.801271511858</c:v>
                </c:pt>
                <c:pt idx="2">
                  <c:v>3924.15564738163</c:v>
                </c:pt>
                <c:pt idx="3">
                  <c:v>4219.585657551623</c:v>
                </c:pt>
                <c:pt idx="4">
                  <c:v>4152.011646030853</c:v>
                </c:pt>
                <c:pt idx="5">
                  <c:v>3508.81616062463</c:v>
                </c:pt>
                <c:pt idx="6">
                  <c:v>4131.81222415568</c:v>
                </c:pt>
                <c:pt idx="7">
                  <c:v>4701.225392619057</c:v>
                </c:pt>
                <c:pt idx="8">
                  <c:v>4918.711287841159</c:v>
                </c:pt>
                <c:pt idx="9">
                  <c:v>5196.14219916801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COMMON!$Y$15</c:f>
              <c:strCache>
                <c:ptCount val="1"/>
                <c:pt idx="0">
                  <c:v>Portugal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COMMON!$Z$10:$AI$10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COMMON!$Z$15:$AI$15</c:f>
              <c:numCache>
                <c:formatCode>0</c:formatCode>
                <c:ptCount val="10"/>
                <c:pt idx="0">
                  <c:v>3088.59581318978</c:v>
                </c:pt>
                <c:pt idx="1">
                  <c:v>3115.52867069483</c:v>
                </c:pt>
                <c:pt idx="2">
                  <c:v>3576.53788413636</c:v>
                </c:pt>
                <c:pt idx="3">
                  <c:v>3822.723784387103</c:v>
                </c:pt>
                <c:pt idx="4">
                  <c:v>3881.43952095491</c:v>
                </c:pt>
                <c:pt idx="5">
                  <c:v>3188.827442698851</c:v>
                </c:pt>
                <c:pt idx="6">
                  <c:v>3728.595505357609</c:v>
                </c:pt>
                <c:pt idx="7">
                  <c:v>4277.8218010741</c:v>
                </c:pt>
                <c:pt idx="8">
                  <c:v>4545.893605106144</c:v>
                </c:pt>
                <c:pt idx="9">
                  <c:v>4793.646984967635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COMMON!$Y$16</c:f>
              <c:strCache>
                <c:ptCount val="1"/>
                <c:pt idx="0">
                  <c:v>Greece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COMMON!$Z$10:$AI$10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COMMON!$Z$16:$AI$16</c:f>
              <c:numCache>
                <c:formatCode>0</c:formatCode>
                <c:ptCount val="10"/>
                <c:pt idx="0">
                  <c:v>1435.588948350025</c:v>
                </c:pt>
                <c:pt idx="1">
                  <c:v>1843.915734118254</c:v>
                </c:pt>
                <c:pt idx="2">
                  <c:v>2059.130743787117</c:v>
                </c:pt>
                <c:pt idx="3">
                  <c:v>2193.329341283093</c:v>
                </c:pt>
                <c:pt idx="4">
                  <c:v>2239.994195156065</c:v>
                </c:pt>
                <c:pt idx="5">
                  <c:v>1798.218020164678</c:v>
                </c:pt>
                <c:pt idx="6">
                  <c:v>2098.694355103191</c:v>
                </c:pt>
                <c:pt idx="7">
                  <c:v>2371.806312725771</c:v>
                </c:pt>
                <c:pt idx="8">
                  <c:v>2534.854522626781</c:v>
                </c:pt>
                <c:pt idx="9">
                  <c:v>2576.619834874461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4638360"/>
        <c:axId val="-1984635240"/>
      </c:lineChart>
      <c:catAx>
        <c:axId val="-1984638360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4635240"/>
        <c:crosses val="autoZero"/>
        <c:auto val="1"/>
        <c:lblAlgn val="ctr"/>
        <c:lblOffset val="100"/>
        <c:noMultiLvlLbl val="0"/>
      </c:catAx>
      <c:valAx>
        <c:axId val="-1984635240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1"/>
        <c:majorTickMark val="out"/>
        <c:minorTickMark val="none"/>
        <c:tickLblPos val="nextTo"/>
        <c:crossAx val="-1984638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Autonomous growth </a:t>
            </a:r>
            <a:r>
              <a:rPr lang="en-US" dirty="0" smtClean="0"/>
              <a:t>potential [b(0)]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6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7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4.36 - Romania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4.21 - Bulgaria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3.35 - Serbia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2.79 - Macedonia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2.70 - Croatia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2.67 - Montenegro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'Autonomous growth'!$A$2:$A$29</c:f>
              <c:strCache>
                <c:ptCount val="28"/>
                <c:pt idx="0">
                  <c:v>Romania</c:v>
                </c:pt>
                <c:pt idx="1">
                  <c:v>Bulgaria</c:v>
                </c:pt>
                <c:pt idx="2">
                  <c:v>Greece</c:v>
                </c:pt>
                <c:pt idx="3">
                  <c:v>Slovakia</c:v>
                </c:pt>
                <c:pt idx="4">
                  <c:v>Poland</c:v>
                </c:pt>
                <c:pt idx="5">
                  <c:v>Serbia</c:v>
                </c:pt>
                <c:pt idx="6">
                  <c:v>Macedonia</c:v>
                </c:pt>
                <c:pt idx="7">
                  <c:v>Croatia</c:v>
                </c:pt>
                <c:pt idx="8">
                  <c:v>Montenegro</c:v>
                </c:pt>
                <c:pt idx="9">
                  <c:v>Czech</c:v>
                </c:pt>
                <c:pt idx="10">
                  <c:v>Lithuania</c:v>
                </c:pt>
                <c:pt idx="11">
                  <c:v>Spain</c:v>
                </c:pt>
                <c:pt idx="12">
                  <c:v>Slovenia</c:v>
                </c:pt>
                <c:pt idx="13">
                  <c:v>Ireland</c:v>
                </c:pt>
                <c:pt idx="14">
                  <c:v>Hungary</c:v>
                </c:pt>
                <c:pt idx="15">
                  <c:v>Latvia</c:v>
                </c:pt>
                <c:pt idx="16">
                  <c:v>UK</c:v>
                </c:pt>
                <c:pt idx="17">
                  <c:v>Belgium</c:v>
                </c:pt>
                <c:pt idx="18">
                  <c:v>Austria</c:v>
                </c:pt>
                <c:pt idx="19">
                  <c:v>Netherlands</c:v>
                </c:pt>
                <c:pt idx="20">
                  <c:v>France</c:v>
                </c:pt>
                <c:pt idx="21">
                  <c:v>Portugal</c:v>
                </c:pt>
                <c:pt idx="22">
                  <c:v>Sweden</c:v>
                </c:pt>
                <c:pt idx="23">
                  <c:v>Estonia</c:v>
                </c:pt>
                <c:pt idx="24">
                  <c:v>Finland</c:v>
                </c:pt>
                <c:pt idx="25">
                  <c:v>Denmark</c:v>
                </c:pt>
                <c:pt idx="26">
                  <c:v>Italy</c:v>
                </c:pt>
                <c:pt idx="27">
                  <c:v>Germany</c:v>
                </c:pt>
              </c:strCache>
            </c:strRef>
          </c:cat>
          <c:val>
            <c:numRef>
              <c:f>'Autonomous growth'!$B$2:$B$29</c:f>
              <c:numCache>
                <c:formatCode>0.00</c:formatCode>
                <c:ptCount val="28"/>
                <c:pt idx="0">
                  <c:v>4.354999999999989</c:v>
                </c:pt>
                <c:pt idx="1">
                  <c:v>4.213</c:v>
                </c:pt>
                <c:pt idx="2">
                  <c:v>3.781</c:v>
                </c:pt>
                <c:pt idx="3">
                  <c:v>3.701</c:v>
                </c:pt>
                <c:pt idx="4">
                  <c:v>3.514</c:v>
                </c:pt>
                <c:pt idx="5">
                  <c:v>3.350999999999999</c:v>
                </c:pt>
                <c:pt idx="6">
                  <c:v>2.792</c:v>
                </c:pt>
                <c:pt idx="7">
                  <c:v>2.703</c:v>
                </c:pt>
                <c:pt idx="8">
                  <c:v>2.672</c:v>
                </c:pt>
                <c:pt idx="9">
                  <c:v>2.411</c:v>
                </c:pt>
                <c:pt idx="10">
                  <c:v>2.2</c:v>
                </c:pt>
                <c:pt idx="11">
                  <c:v>1.691</c:v>
                </c:pt>
                <c:pt idx="12">
                  <c:v>1.676</c:v>
                </c:pt>
                <c:pt idx="13">
                  <c:v>1.399</c:v>
                </c:pt>
                <c:pt idx="14">
                  <c:v>0.992</c:v>
                </c:pt>
                <c:pt idx="15">
                  <c:v>0.827</c:v>
                </c:pt>
                <c:pt idx="16">
                  <c:v>0.445</c:v>
                </c:pt>
                <c:pt idx="17">
                  <c:v>0.385</c:v>
                </c:pt>
                <c:pt idx="18">
                  <c:v>0.38</c:v>
                </c:pt>
                <c:pt idx="19">
                  <c:v>0.251</c:v>
                </c:pt>
                <c:pt idx="20">
                  <c:v>-0.127</c:v>
                </c:pt>
                <c:pt idx="21">
                  <c:v>-0.331</c:v>
                </c:pt>
                <c:pt idx="22">
                  <c:v>-0.414</c:v>
                </c:pt>
                <c:pt idx="23">
                  <c:v>-0.437</c:v>
                </c:pt>
                <c:pt idx="24">
                  <c:v>-0.726</c:v>
                </c:pt>
                <c:pt idx="25">
                  <c:v>-0.921</c:v>
                </c:pt>
                <c:pt idx="26">
                  <c:v>-1.346</c:v>
                </c:pt>
                <c:pt idx="27">
                  <c:v>-1.376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98352680"/>
        <c:axId val="-1993694920"/>
      </c:barChart>
      <c:catAx>
        <c:axId val="-2098352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crossAx val="-1993694920"/>
        <c:crosses val="autoZero"/>
        <c:auto val="1"/>
        <c:lblAlgn val="ctr"/>
        <c:lblOffset val="100"/>
        <c:tickLblSkip val="1"/>
        <c:noMultiLvlLbl val="0"/>
      </c:catAx>
      <c:valAx>
        <c:axId val="-1993694920"/>
        <c:scaling>
          <c:orientation val="minMax"/>
        </c:scaling>
        <c:delete val="0"/>
        <c:axPos val="b"/>
        <c:majorGridlines/>
        <c:numFmt formatCode="0.00" sourceLinked="1"/>
        <c:majorTickMark val="none"/>
        <c:minorTickMark val="none"/>
        <c:tickLblPos val="nextTo"/>
        <c:crossAx val="-2098352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604330708661"/>
          <c:y val="0.0601851851851852"/>
          <c:w val="0.865882545931758"/>
          <c:h val="0.822469378827647"/>
        </c:manualLayout>
      </c:layout>
      <c:lineChart>
        <c:grouping val="standard"/>
        <c:varyColors val="0"/>
        <c:ser>
          <c:idx val="0"/>
          <c:order val="0"/>
          <c:tx>
            <c:strRef>
              <c:f>COMMON!$AK$13</c:f>
              <c:strCache>
                <c:ptCount val="1"/>
                <c:pt idx="0">
                  <c:v>Italy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COMMON!$AL$10:$AU$10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COMMON!$AL$13:$AU$13</c:f>
              <c:numCache>
                <c:formatCode>0</c:formatCode>
                <c:ptCount val="10"/>
                <c:pt idx="0">
                  <c:v>4736.856501141352</c:v>
                </c:pt>
                <c:pt idx="1">
                  <c:v>5139.6510766511</c:v>
                </c:pt>
                <c:pt idx="2">
                  <c:v>5878.510663965545</c:v>
                </c:pt>
                <c:pt idx="3">
                  <c:v>6169.406018034068</c:v>
                </c:pt>
                <c:pt idx="4">
                  <c:v>6292.796820695984</c:v>
                </c:pt>
                <c:pt idx="5">
                  <c:v>4917.76814933527</c:v>
                </c:pt>
                <c:pt idx="6">
                  <c:v>6037.8467402087</c:v>
                </c:pt>
                <c:pt idx="7">
                  <c:v>6626.001421317065</c:v>
                </c:pt>
                <c:pt idx="8">
                  <c:v>6256.863193299072</c:v>
                </c:pt>
                <c:pt idx="9">
                  <c:v>5805.730673092534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COMMON!$AK$14</c:f>
              <c:strCache>
                <c:ptCount val="1"/>
                <c:pt idx="0">
                  <c:v>Spain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COMMON!$AL$10:$AU$10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COMMON!$AL$14:$AU$14</c:f>
              <c:numCache>
                <c:formatCode>0</c:formatCode>
                <c:ptCount val="10"/>
                <c:pt idx="0">
                  <c:v>4662.980966196264</c:v>
                </c:pt>
                <c:pt idx="1">
                  <c:v>5128.65595844178</c:v>
                </c:pt>
                <c:pt idx="2">
                  <c:v>5766.348687293995</c:v>
                </c:pt>
                <c:pt idx="3">
                  <c:v>6207.107198176862</c:v>
                </c:pt>
                <c:pt idx="4">
                  <c:v>5998.66697731169</c:v>
                </c:pt>
                <c:pt idx="5">
                  <c:v>4403.912446289114</c:v>
                </c:pt>
                <c:pt idx="6">
                  <c:v>5164.65813850224</c:v>
                </c:pt>
                <c:pt idx="7">
                  <c:v>5633.7256229247</c:v>
                </c:pt>
                <c:pt idx="8">
                  <c:v>5471.036676383205</c:v>
                </c:pt>
                <c:pt idx="9">
                  <c:v>5451.258066727828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COMMON!$AK$15</c:f>
              <c:strCache>
                <c:ptCount val="1"/>
                <c:pt idx="0">
                  <c:v>Portugal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COMMON!$AL$10:$AU$10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COMMON!$AL$15:$AU$15</c:f>
              <c:numCache>
                <c:formatCode>0</c:formatCode>
                <c:ptCount val="10"/>
                <c:pt idx="0">
                  <c:v>4535.806359646112</c:v>
                </c:pt>
                <c:pt idx="1">
                  <c:v>4744.877943163557</c:v>
                </c:pt>
                <c:pt idx="2">
                  <c:v>5236.576233685395</c:v>
                </c:pt>
                <c:pt idx="3">
                  <c:v>5566.636303448605</c:v>
                </c:pt>
                <c:pt idx="4">
                  <c:v>5989.81502817283</c:v>
                </c:pt>
                <c:pt idx="5">
                  <c:v>4783.07092679713</c:v>
                </c:pt>
                <c:pt idx="6">
                  <c:v>5454.234534326592</c:v>
                </c:pt>
                <c:pt idx="7">
                  <c:v>5534.414466234341</c:v>
                </c:pt>
                <c:pt idx="8">
                  <c:v>5278.01798920579</c:v>
                </c:pt>
                <c:pt idx="9">
                  <c:v>5369.97061847548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COMMON!$AK$16</c:f>
              <c:strCache>
                <c:ptCount val="1"/>
                <c:pt idx="0">
                  <c:v>Greece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COMMON!$AL$10:$AU$10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COMMON!$AL$16:$AU$16</c:f>
              <c:numCache>
                <c:formatCode>0</c:formatCode>
                <c:ptCount val="10"/>
                <c:pt idx="0">
                  <c:v>4457.366738690085</c:v>
                </c:pt>
                <c:pt idx="1">
                  <c:v>4668.302059203321</c:v>
                </c:pt>
                <c:pt idx="2">
                  <c:v>5374.83690453329</c:v>
                </c:pt>
                <c:pt idx="3">
                  <c:v>6312.76926665036</c:v>
                </c:pt>
                <c:pt idx="4">
                  <c:v>6592.501206810611</c:v>
                </c:pt>
                <c:pt idx="5">
                  <c:v>5129.424413574407</c:v>
                </c:pt>
                <c:pt idx="6">
                  <c:v>4956.9322019758</c:v>
                </c:pt>
                <c:pt idx="7">
                  <c:v>5012.007147081281</c:v>
                </c:pt>
                <c:pt idx="8">
                  <c:v>4511.208763214877</c:v>
                </c:pt>
                <c:pt idx="9">
                  <c:v>4286.607560146534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8573176"/>
        <c:axId val="-1987936744"/>
      </c:lineChart>
      <c:catAx>
        <c:axId val="-1988573176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7936744"/>
        <c:crosses val="autoZero"/>
        <c:auto val="1"/>
        <c:lblAlgn val="ctr"/>
        <c:lblOffset val="100"/>
        <c:noMultiLvlLbl val="0"/>
      </c:catAx>
      <c:valAx>
        <c:axId val="-198793674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1"/>
        <c:majorTickMark val="out"/>
        <c:minorTickMark val="none"/>
        <c:tickLblPos val="none"/>
        <c:crossAx val="-1988573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4618895440988"/>
          <c:y val="0.609818286185724"/>
          <c:w val="0.66057346604072"/>
          <c:h val="0.216948525650784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723331490208"/>
          <c:y val="0.0393147010884325"/>
          <c:w val="0.838276668509792"/>
          <c:h val="0.788073005256758"/>
        </c:manualLayout>
      </c:layout>
      <c:lineChart>
        <c:grouping val="standard"/>
        <c:varyColors val="0"/>
        <c:ser>
          <c:idx val="0"/>
          <c:order val="0"/>
          <c:tx>
            <c:strRef>
              <c:f>'COMMON 2'!$A$13</c:f>
              <c:strCache>
                <c:ptCount val="1"/>
                <c:pt idx="0">
                  <c:v>Italy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2'!$B$13:$K$13</c:f>
              <c:numCache>
                <c:formatCode>0</c:formatCode>
                <c:ptCount val="10"/>
                <c:pt idx="0">
                  <c:v>1198.139022727233</c:v>
                </c:pt>
                <c:pt idx="1">
                  <c:v>1255.420421259814</c:v>
                </c:pt>
                <c:pt idx="2">
                  <c:v>1378.02027983635</c:v>
                </c:pt>
                <c:pt idx="3">
                  <c:v>1424.354731119319</c:v>
                </c:pt>
                <c:pt idx="4">
                  <c:v>1340.288382898434</c:v>
                </c:pt>
                <c:pt idx="5">
                  <c:v>1165.29875590941</c:v>
                </c:pt>
                <c:pt idx="6">
                  <c:v>1263.235771971521</c:v>
                </c:pt>
                <c:pt idx="7">
                  <c:v>1336.832395118938</c:v>
                </c:pt>
                <c:pt idx="8">
                  <c:v>1397.784748309661</c:v>
                </c:pt>
                <c:pt idx="9">
                  <c:v>1392.27846990856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'COMMON 2'!$A$14</c:f>
              <c:strCache>
                <c:ptCount val="1"/>
                <c:pt idx="0">
                  <c:v>Spain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2'!$B$14:$K$14</c:f>
              <c:numCache>
                <c:formatCode>0</c:formatCode>
                <c:ptCount val="10"/>
                <c:pt idx="0">
                  <c:v>1604.36201324925</c:v>
                </c:pt>
                <c:pt idx="1">
                  <c:v>1718.246985438823</c:v>
                </c:pt>
                <c:pt idx="2">
                  <c:v>1861.97659707901</c:v>
                </c:pt>
                <c:pt idx="3">
                  <c:v>1984.434103012553</c:v>
                </c:pt>
                <c:pt idx="4">
                  <c:v>2081.152962763926</c:v>
                </c:pt>
                <c:pt idx="5">
                  <c:v>1882.885911750218</c:v>
                </c:pt>
                <c:pt idx="6">
                  <c:v>1998.29970419893</c:v>
                </c:pt>
                <c:pt idx="7">
                  <c:v>2191.753599170443</c:v>
                </c:pt>
                <c:pt idx="8">
                  <c:v>2272.00500600391</c:v>
                </c:pt>
                <c:pt idx="9">
                  <c:v>2309.845638560327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'COMMON 2'!$A$15</c:f>
              <c:strCache>
                <c:ptCount val="1"/>
                <c:pt idx="0">
                  <c:v>Portugal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2'!$B$15:$K$15</c:f>
              <c:numCache>
                <c:formatCode>0</c:formatCode>
                <c:ptCount val="10"/>
                <c:pt idx="0">
                  <c:v>901.4955398320214</c:v>
                </c:pt>
                <c:pt idx="1">
                  <c:v>943.5322795269553</c:v>
                </c:pt>
                <c:pt idx="2">
                  <c:v>1143.346725420191</c:v>
                </c:pt>
                <c:pt idx="3">
                  <c:v>1341.329033398813</c:v>
                </c:pt>
                <c:pt idx="4">
                  <c:v>1401.31405676448</c:v>
                </c:pt>
                <c:pt idx="5">
                  <c:v>1278.53850184977</c:v>
                </c:pt>
                <c:pt idx="6">
                  <c:v>1389.22610366811</c:v>
                </c:pt>
                <c:pt idx="7">
                  <c:v>1514.067292849312</c:v>
                </c:pt>
                <c:pt idx="8">
                  <c:v>1545.489973624261</c:v>
                </c:pt>
                <c:pt idx="9">
                  <c:v>1665.665928316445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'COMMON 2'!$A$16</c:f>
              <c:strCache>
                <c:ptCount val="1"/>
                <c:pt idx="0">
                  <c:v>Greece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2'!$B$16:$K$16</c:f>
              <c:numCache>
                <c:formatCode>0</c:formatCode>
                <c:ptCount val="10"/>
                <c:pt idx="0">
                  <c:v>2304.105226494492</c:v>
                </c:pt>
                <c:pt idx="1">
                  <c:v>2188.314679665335</c:v>
                </c:pt>
                <c:pt idx="2">
                  <c:v>2274.937229557655</c:v>
                </c:pt>
                <c:pt idx="3">
                  <c:v>2554.178846712425</c:v>
                </c:pt>
                <c:pt idx="4">
                  <c:v>2788.407183351393</c:v>
                </c:pt>
                <c:pt idx="5">
                  <c:v>2182.113389027208</c:v>
                </c:pt>
                <c:pt idx="6">
                  <c:v>2343.64661427018</c:v>
                </c:pt>
                <c:pt idx="7">
                  <c:v>2342.580229163535</c:v>
                </c:pt>
                <c:pt idx="8">
                  <c:v>2262.341466965082</c:v>
                </c:pt>
                <c:pt idx="9">
                  <c:v>2285.388524853573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7487112"/>
        <c:axId val="-1980245960"/>
      </c:lineChart>
      <c:catAx>
        <c:axId val="-1987487112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0245960"/>
        <c:crosses val="autoZero"/>
        <c:auto val="1"/>
        <c:lblAlgn val="ctr"/>
        <c:lblOffset val="100"/>
        <c:noMultiLvlLbl val="0"/>
      </c:catAx>
      <c:valAx>
        <c:axId val="-1980245960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1"/>
        <c:majorTickMark val="out"/>
        <c:minorTickMark val="none"/>
        <c:tickLblPos val="nextTo"/>
        <c:crossAx val="-1987487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00273403324584424"/>
          <c:y val="0.0389239049370384"/>
          <c:w val="0.999726596675415"/>
          <c:h val="0.764878000489187"/>
        </c:manualLayout>
      </c:layout>
      <c:lineChart>
        <c:grouping val="standard"/>
        <c:varyColors val="0"/>
        <c:ser>
          <c:idx val="0"/>
          <c:order val="0"/>
          <c:tx>
            <c:strRef>
              <c:f>'COMMON 2'!$M$13</c:f>
              <c:strCache>
                <c:ptCount val="1"/>
                <c:pt idx="0">
                  <c:v>Italy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2'!$N$13:$W$13</c:f>
              <c:numCache>
                <c:formatCode>0</c:formatCode>
                <c:ptCount val="10"/>
                <c:pt idx="0">
                  <c:v>1177.145412611955</c:v>
                </c:pt>
                <c:pt idx="1">
                  <c:v>1275.753082612984</c:v>
                </c:pt>
                <c:pt idx="2">
                  <c:v>1413.157147709361</c:v>
                </c:pt>
                <c:pt idx="3">
                  <c:v>1542.019892460514</c:v>
                </c:pt>
                <c:pt idx="4">
                  <c:v>1526.328907987456</c:v>
                </c:pt>
                <c:pt idx="5">
                  <c:v>1315.479166860604</c:v>
                </c:pt>
                <c:pt idx="6">
                  <c:v>1420.325786254422</c:v>
                </c:pt>
                <c:pt idx="7">
                  <c:v>1416.096017579627</c:v>
                </c:pt>
                <c:pt idx="8">
                  <c:v>1403.33888652212</c:v>
                </c:pt>
                <c:pt idx="9">
                  <c:v>1368.812899098144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'COMMON 2'!$M$14</c:f>
              <c:strCache>
                <c:ptCount val="1"/>
                <c:pt idx="0">
                  <c:v>Spain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2'!$N$14:$W$14</c:f>
              <c:numCache>
                <c:formatCode>0</c:formatCode>
                <c:ptCount val="10"/>
                <c:pt idx="0">
                  <c:v>1152.753380666975</c:v>
                </c:pt>
                <c:pt idx="1">
                  <c:v>1262.827462440273</c:v>
                </c:pt>
                <c:pt idx="2">
                  <c:v>1419.14645517285</c:v>
                </c:pt>
                <c:pt idx="3">
                  <c:v>1546.937624278944</c:v>
                </c:pt>
                <c:pt idx="4">
                  <c:v>1603.03125873108</c:v>
                </c:pt>
                <c:pt idx="5">
                  <c:v>1411.502953140128</c:v>
                </c:pt>
                <c:pt idx="6">
                  <c:v>1450.441374487343</c:v>
                </c:pt>
                <c:pt idx="7">
                  <c:v>1493.991046519732</c:v>
                </c:pt>
                <c:pt idx="8">
                  <c:v>1555.644819400148</c:v>
                </c:pt>
                <c:pt idx="9">
                  <c:v>1523.234796961545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'COMMON 2'!$M$15</c:f>
              <c:strCache>
                <c:ptCount val="1"/>
                <c:pt idx="0">
                  <c:v>Portugal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2'!$N$15:$W$15</c:f>
              <c:numCache>
                <c:formatCode>0</c:formatCode>
                <c:ptCount val="10"/>
                <c:pt idx="0">
                  <c:v>637.6950132410046</c:v>
                </c:pt>
                <c:pt idx="1">
                  <c:v>695.6248427985267</c:v>
                </c:pt>
                <c:pt idx="2">
                  <c:v>809.9149041052393</c:v>
                </c:pt>
                <c:pt idx="3">
                  <c:v>881.057644409982</c:v>
                </c:pt>
                <c:pt idx="4">
                  <c:v>932.8966145458104</c:v>
                </c:pt>
                <c:pt idx="5">
                  <c:v>864.7674053166417</c:v>
                </c:pt>
                <c:pt idx="6">
                  <c:v>924.3694220248501</c:v>
                </c:pt>
                <c:pt idx="7">
                  <c:v>966.753484359062</c:v>
                </c:pt>
                <c:pt idx="8">
                  <c:v>908.5570160219667</c:v>
                </c:pt>
                <c:pt idx="9">
                  <c:v>924.419463867016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'COMMON 2'!$M$16</c:f>
              <c:strCache>
                <c:ptCount val="1"/>
                <c:pt idx="0">
                  <c:v>Greece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2'!$N$16:$W$16</c:f>
              <c:numCache>
                <c:formatCode>0</c:formatCode>
                <c:ptCount val="10"/>
                <c:pt idx="0">
                  <c:v>964.9518639321789</c:v>
                </c:pt>
                <c:pt idx="1">
                  <c:v>977.8518271007497</c:v>
                </c:pt>
                <c:pt idx="2">
                  <c:v>1100.874209648791</c:v>
                </c:pt>
                <c:pt idx="3">
                  <c:v>1256.574720735339</c:v>
                </c:pt>
                <c:pt idx="4">
                  <c:v>1454.579866377783</c:v>
                </c:pt>
                <c:pt idx="5">
                  <c:v>1219.366074139832</c:v>
                </c:pt>
                <c:pt idx="6">
                  <c:v>1337.901244512465</c:v>
                </c:pt>
                <c:pt idx="7">
                  <c:v>1224.707346656</c:v>
                </c:pt>
                <c:pt idx="8">
                  <c:v>1134.059355496115</c:v>
                </c:pt>
                <c:pt idx="9">
                  <c:v>1015.755746854463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4556824"/>
        <c:axId val="-1984553704"/>
      </c:lineChart>
      <c:catAx>
        <c:axId val="-1984556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-1984553704"/>
        <c:crosses val="autoZero"/>
        <c:auto val="1"/>
        <c:lblAlgn val="ctr"/>
        <c:lblOffset val="100"/>
        <c:noMultiLvlLbl val="0"/>
      </c:catAx>
      <c:valAx>
        <c:axId val="-1984553704"/>
        <c:scaling>
          <c:orientation val="minMax"/>
          <c:max val="300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1"/>
        <c:majorTickMark val="out"/>
        <c:minorTickMark val="none"/>
        <c:tickLblPos val="none"/>
        <c:crossAx val="-1984556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34326334208224"/>
          <c:y val="0.0503136202739527"/>
          <c:w val="0.607340332458443"/>
          <c:h val="0.224834625356622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432852143482"/>
          <c:y val="0.0302809030623649"/>
          <c:w val="0.882567147856518"/>
          <c:h val="0.872080272210218"/>
        </c:manualLayout>
      </c:layout>
      <c:lineChart>
        <c:grouping val="standard"/>
        <c:varyColors val="0"/>
        <c:ser>
          <c:idx val="0"/>
          <c:order val="0"/>
          <c:tx>
            <c:strRef>
              <c:f>COMMON!$A$19</c:f>
              <c:strCache>
                <c:ptCount val="1"/>
                <c:pt idx="0">
                  <c:v>Romania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COMMON!$B$19:$K$19</c:f>
              <c:numCache>
                <c:formatCode>#,##0</c:formatCode>
                <c:ptCount val="10"/>
                <c:pt idx="0">
                  <c:v>-300.0</c:v>
                </c:pt>
                <c:pt idx="1">
                  <c:v>-400.0</c:v>
                </c:pt>
                <c:pt idx="2">
                  <c:v>-600.0</c:v>
                </c:pt>
                <c:pt idx="3">
                  <c:v>-800.0</c:v>
                </c:pt>
                <c:pt idx="4">
                  <c:v>-900.0</c:v>
                </c:pt>
                <c:pt idx="5">
                  <c:v>-400.0</c:v>
                </c:pt>
                <c:pt idx="6">
                  <c:v>-400.0</c:v>
                </c:pt>
                <c:pt idx="7">
                  <c:v>-300.0</c:v>
                </c:pt>
                <c:pt idx="8">
                  <c:v>-300.0</c:v>
                </c:pt>
                <c:pt idx="9">
                  <c:v>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COMMON!$A$20</c:f>
              <c:strCache>
                <c:ptCount val="1"/>
                <c:pt idx="0">
                  <c:v>Bulgaria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COMMON!$B$20:$K$20</c:f>
              <c:numCache>
                <c:formatCode>#,##0</c:formatCode>
                <c:ptCount val="10"/>
                <c:pt idx="0">
                  <c:v>-300.0</c:v>
                </c:pt>
                <c:pt idx="1">
                  <c:v>-500.0</c:v>
                </c:pt>
                <c:pt idx="2">
                  <c:v>-600.0</c:v>
                </c:pt>
                <c:pt idx="3">
                  <c:v>-800.0</c:v>
                </c:pt>
                <c:pt idx="4">
                  <c:v>-1000.0</c:v>
                </c:pt>
                <c:pt idx="5">
                  <c:v>-400.0</c:v>
                </c:pt>
                <c:pt idx="6">
                  <c:v>-100.0</c:v>
                </c:pt>
                <c:pt idx="7">
                  <c:v>0.0</c:v>
                </c:pt>
                <c:pt idx="8">
                  <c:v>-200.0</c:v>
                </c:pt>
                <c:pt idx="9">
                  <c:v>-100.0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COMMON!$A$21</c:f>
              <c:strCache>
                <c:ptCount val="1"/>
                <c:pt idx="0">
                  <c:v>Croatia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COMMON!$B$21:$K$21</c:f>
              <c:numCache>
                <c:formatCode>#,##0</c:formatCode>
                <c:ptCount val="10"/>
                <c:pt idx="0">
                  <c:v>-500.0</c:v>
                </c:pt>
                <c:pt idx="1">
                  <c:v>-500.0</c:v>
                </c:pt>
                <c:pt idx="2">
                  <c:v>-600.0</c:v>
                </c:pt>
                <c:pt idx="3">
                  <c:v>-700.0</c:v>
                </c:pt>
                <c:pt idx="4">
                  <c:v>-900.0</c:v>
                </c:pt>
                <c:pt idx="5">
                  <c:v>-400.0</c:v>
                </c:pt>
                <c:pt idx="6">
                  <c:v>0.0</c:v>
                </c:pt>
                <c:pt idx="7">
                  <c:v>0.0</c:v>
                </c:pt>
                <c:pt idx="8">
                  <c:v>100.0</c:v>
                </c:pt>
                <c:pt idx="9" formatCode="General">
                  <c:v>#N/A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COMMON!$A$22</c:f>
              <c:strCache>
                <c:ptCount val="1"/>
                <c:pt idx="0">
                  <c:v>Montenegro*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COMMON!$B$22:$K$22</c:f>
              <c:numCache>
                <c:formatCode>0</c:formatCode>
                <c:ptCount val="10"/>
                <c:pt idx="0">
                  <c:v>-438.2454501203828</c:v>
                </c:pt>
                <c:pt idx="1">
                  <c:v>-518.5680284307653</c:v>
                </c:pt>
                <c:pt idx="2">
                  <c:v>-1041.902826414226</c:v>
                </c:pt>
                <c:pt idx="3">
                  <c:v>-1845.03045764565</c:v>
                </c:pt>
                <c:pt idx="4">
                  <c:v>-2727.023132421293</c:v>
                </c:pt>
                <c:pt idx="5">
                  <c:v>-1608.342771774443</c:v>
                </c:pt>
                <c:pt idx="6">
                  <c:v>-1424.068781795183</c:v>
                </c:pt>
                <c:pt idx="7">
                  <c:v>-1156.731467290474</c:v>
                </c:pt>
                <c:pt idx="8">
                  <c:v>-1252.603545335543</c:v>
                </c:pt>
                <c:pt idx="9" formatCode="General">
                  <c:v>#N/A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COMMON!$A$23</c:f>
              <c:strCache>
                <c:ptCount val="1"/>
                <c:pt idx="0">
                  <c:v>Macedonia**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COMMON!$B$23:$K$23</c:f>
              <c:numCache>
                <c:formatCode>#,##0</c:formatCode>
                <c:ptCount val="10"/>
                <c:pt idx="0">
                  <c:v>-400.0</c:v>
                </c:pt>
                <c:pt idx="1">
                  <c:v>-400.0</c:v>
                </c:pt>
                <c:pt idx="2">
                  <c:v>-500.0</c:v>
                </c:pt>
                <c:pt idx="3">
                  <c:v>-500.0</c:v>
                </c:pt>
                <c:pt idx="4">
                  <c:v>-800.0</c:v>
                </c:pt>
                <c:pt idx="5">
                  <c:v>-700.0</c:v>
                </c:pt>
                <c:pt idx="6">
                  <c:v>-600.0</c:v>
                </c:pt>
                <c:pt idx="7">
                  <c:v>-700.0</c:v>
                </c:pt>
                <c:pt idx="8" formatCode="0">
                  <c:v>-801.994301994302</c:v>
                </c:pt>
                <c:pt idx="9" formatCode="General">
                  <c:v>#N/A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COMMON!$A$24</c:f>
              <c:strCache>
                <c:ptCount val="1"/>
                <c:pt idx="0">
                  <c:v>Serbia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COMMON!$B$24:$K$24</c:f>
              <c:numCache>
                <c:formatCode>#,##0</c:formatCode>
                <c:ptCount val="10"/>
                <c:pt idx="0">
                  <c:v>-600.0</c:v>
                </c:pt>
                <c:pt idx="1">
                  <c:v>-500.0</c:v>
                </c:pt>
                <c:pt idx="2">
                  <c:v>-600.0</c:v>
                </c:pt>
                <c:pt idx="3">
                  <c:v>-1000.0</c:v>
                </c:pt>
                <c:pt idx="4">
                  <c:v>-1200.0</c:v>
                </c:pt>
                <c:pt idx="5">
                  <c:v>-700.0</c:v>
                </c:pt>
                <c:pt idx="6">
                  <c:v>-700.0</c:v>
                </c:pt>
                <c:pt idx="7">
                  <c:v>-700.0</c:v>
                </c:pt>
                <c:pt idx="8">
                  <c:v>-700.0</c:v>
                </c:pt>
                <c:pt idx="9" formatCode="General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7808328"/>
        <c:axId val="-1984234952"/>
      </c:lineChart>
      <c:catAx>
        <c:axId val="-1987808328"/>
        <c:scaling>
          <c:orientation val="minMax"/>
        </c:scaling>
        <c:delete val="0"/>
        <c:axPos val="b"/>
        <c:majorTickMark val="out"/>
        <c:minorTickMark val="none"/>
        <c:tickLblPos val="low"/>
        <c:crossAx val="-1984234952"/>
        <c:crosses val="autoZero"/>
        <c:auto val="1"/>
        <c:lblAlgn val="ctr"/>
        <c:lblOffset val="100"/>
        <c:noMultiLvlLbl val="0"/>
      </c:catAx>
      <c:valAx>
        <c:axId val="-198423495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1987808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4780402449694"/>
          <c:y val="0.502784711231621"/>
          <c:w val="0.247441819772528"/>
          <c:h val="0.405774417510704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25590551181"/>
          <c:y val="0.0601851851851852"/>
          <c:w val="0.878560148731408"/>
          <c:h val="0.822469378827647"/>
        </c:manualLayout>
      </c:layout>
      <c:lineChart>
        <c:grouping val="standard"/>
        <c:varyColors val="0"/>
        <c:ser>
          <c:idx val="0"/>
          <c:order val="0"/>
          <c:tx>
            <c:strRef>
              <c:f>COMMON!$Y$19</c:f>
              <c:strCache>
                <c:ptCount val="1"/>
                <c:pt idx="0">
                  <c:v>Romania</c:v>
                </c:pt>
              </c:strCache>
            </c:strRef>
          </c:tx>
          <c:spPr>
            <a:ln w="127000">
              <a:solidFill>
                <a:schemeClr val="accent4"/>
              </a:solidFill>
            </a:ln>
          </c:spPr>
          <c:marker>
            <c:symbol val="none"/>
          </c:marker>
          <c:cat>
            <c:strRef>
              <c:f>COMMON!$Z$10:$AI$10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COMMON!$Z$19:$AI$19</c:f>
              <c:numCache>
                <c:formatCode>0</c:formatCode>
                <c:ptCount val="10"/>
                <c:pt idx="0">
                  <c:v>886.572170678682</c:v>
                </c:pt>
                <c:pt idx="1">
                  <c:v>1047.983404632146</c:v>
                </c:pt>
                <c:pt idx="2">
                  <c:v>1227.774842842123</c:v>
                </c:pt>
                <c:pt idx="3">
                  <c:v>1432.29663889247</c:v>
                </c:pt>
                <c:pt idx="4">
                  <c:v>1644.834784633682</c:v>
                </c:pt>
                <c:pt idx="5">
                  <c:v>1433.449342372088</c:v>
                </c:pt>
                <c:pt idx="6">
                  <c:v>1850.38817897408</c:v>
                </c:pt>
                <c:pt idx="7">
                  <c:v>2253.647940614638</c:v>
                </c:pt>
                <c:pt idx="8">
                  <c:v>2249.127550677385</c:v>
                </c:pt>
                <c:pt idx="9">
                  <c:v>2485.85887090245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COMMON!$Y$20</c:f>
              <c:strCache>
                <c:ptCount val="1"/>
                <c:pt idx="0">
                  <c:v>Bulgaria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COMMON!$Z$10:$AI$10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COMMON!$Z$20:$AI$20</c:f>
              <c:numCache>
                <c:formatCode>0</c:formatCode>
                <c:ptCount val="10"/>
                <c:pt idx="0">
                  <c:v>951.1778063367545</c:v>
                </c:pt>
                <c:pt idx="1">
                  <c:v>687.3567952063151</c:v>
                </c:pt>
                <c:pt idx="2">
                  <c:v>1586.229855692963</c:v>
                </c:pt>
                <c:pt idx="3">
                  <c:v>1797.299335647955</c:v>
                </c:pt>
                <c:pt idx="4">
                  <c:v>2036.14004276616</c:v>
                </c:pt>
                <c:pt idx="5">
                  <c:v>1576.376835378534</c:v>
                </c:pt>
                <c:pt idx="6">
                  <c:v>2111.61485873197</c:v>
                </c:pt>
                <c:pt idx="7">
                  <c:v>2765.658590483927</c:v>
                </c:pt>
                <c:pt idx="8">
                  <c:v>2851.307808633942</c:v>
                </c:pt>
                <c:pt idx="9">
                  <c:v>3067.829272544166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COMMON!$Y$21</c:f>
              <c:strCache>
                <c:ptCount val="1"/>
                <c:pt idx="0">
                  <c:v>Croatia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COMMON!$Z$10:$AI$10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COMMON!$Z$21:$AI$21</c:f>
              <c:numCache>
                <c:formatCode>0</c:formatCode>
                <c:ptCount val="10"/>
                <c:pt idx="0">
                  <c:v>1531.921349354572</c:v>
                </c:pt>
                <c:pt idx="1">
                  <c:v>1673.071710129213</c:v>
                </c:pt>
                <c:pt idx="2">
                  <c:v>1961.9430025988</c:v>
                </c:pt>
                <c:pt idx="3">
                  <c:v>2131.045993626575</c:v>
                </c:pt>
                <c:pt idx="4">
                  <c:v>2275.908186837614</c:v>
                </c:pt>
                <c:pt idx="5">
                  <c:v>1790.395986657206</c:v>
                </c:pt>
                <c:pt idx="6">
                  <c:v>2112.121686107486</c:v>
                </c:pt>
                <c:pt idx="7">
                  <c:v>2284.035674595602</c:v>
                </c:pt>
                <c:pt idx="8">
                  <c:v>2299.126729764856</c:v>
                </c:pt>
                <c:pt idx="9">
                  <c:v>2162.282315969473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COMMON!$Y$22</c:f>
              <c:strCache>
                <c:ptCount val="1"/>
                <c:pt idx="0">
                  <c:v>Montenegro</c:v>
                </c:pt>
              </c:strCache>
            </c:strRef>
          </c:tx>
          <c:spPr>
            <a:ln w="127000">
              <a:solidFill>
                <a:schemeClr val="tx2"/>
              </a:solidFill>
            </a:ln>
          </c:spPr>
          <c:marker>
            <c:symbol val="none"/>
          </c:marker>
          <c:cat>
            <c:strRef>
              <c:f>COMMON!$Z$10:$AI$10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COMMON!$Z$22:$AI$22</c:f>
              <c:numCache>
                <c:formatCode>0</c:formatCode>
                <c:ptCount val="10"/>
                <c:pt idx="0">
                  <c:v>737.0154217338854</c:v>
                </c:pt>
                <c:pt idx="1">
                  <c:v>751.2530398346787</c:v>
                </c:pt>
                <c:pt idx="2">
                  <c:v>1020.949393450305</c:v>
                </c:pt>
                <c:pt idx="3">
                  <c:v>838.1217884047094</c:v>
                </c:pt>
                <c:pt idx="4">
                  <c:v>757.6678219642652</c:v>
                </c:pt>
                <c:pt idx="5">
                  <c:v>447.4952382952532</c:v>
                </c:pt>
                <c:pt idx="6">
                  <c:v>533.0321852060982</c:v>
                </c:pt>
                <c:pt idx="7">
                  <c:v>768.3279919007977</c:v>
                </c:pt>
                <c:pt idx="8">
                  <c:v>631.1876603537163</c:v>
                </c:pt>
                <c:pt idx="9">
                  <c:v>#N/A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COMMON!$Y$23</c:f>
              <c:strCache>
                <c:ptCount val="1"/>
                <c:pt idx="0">
                  <c:v>Macedonia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COMMON!$Z$10:$AI$10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COMMON!$Z$23:$AI$23</c:f>
              <c:numCache>
                <c:formatCode>0</c:formatCode>
                <c:ptCount val="10"/>
                <c:pt idx="0">
                  <c:v>661.1156861550434</c:v>
                </c:pt>
                <c:pt idx="1">
                  <c:v>805.586814709146</c:v>
                </c:pt>
                <c:pt idx="2">
                  <c:v>937.4903584383681</c:v>
                </c:pt>
                <c:pt idx="3">
                  <c:v>1209.284086414036</c:v>
                </c:pt>
                <c:pt idx="4">
                  <c:v>1305.17192313456</c:v>
                </c:pt>
                <c:pt idx="5">
                  <c:v>940.9944454241733</c:v>
                </c:pt>
                <c:pt idx="6">
                  <c:v>1211.694642062059</c:v>
                </c:pt>
                <c:pt idx="7">
                  <c:v>1544.911772730671</c:v>
                </c:pt>
                <c:pt idx="8">
                  <c:v>1500.271057375913</c:v>
                </c:pt>
                <c:pt idx="9">
                  <c:v>#N/A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COMMON!$Y$24</c:f>
              <c:strCache>
                <c:ptCount val="1"/>
                <c:pt idx="0">
                  <c:v>Serbia*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COMMON!$Z$10:$AI$10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COMMON!$Z$24:$AI$24</c:f>
              <c:numCache>
                <c:formatCode>0</c:formatCode>
                <c:ptCount val="10"/>
                <c:pt idx="0">
                  <c:v>1045.718067927176</c:v>
                </c:pt>
                <c:pt idx="1">
                  <c:v>1268.694371770351</c:v>
                </c:pt>
                <c:pt idx="2">
                  <c:v>1642.377383926093</c:v>
                </c:pt>
                <c:pt idx="3">
                  <c:v>2019.17950820965</c:v>
                </c:pt>
                <c:pt idx="4">
                  <c:v>2354.161348271</c:v>
                </c:pt>
                <c:pt idx="5">
                  <c:v>#N/A</c:v>
                </c:pt>
                <c:pt idx="6">
                  <c:v>2612.880203380182</c:v>
                </c:pt>
                <c:pt idx="7">
                  <c:v>#N/A</c:v>
                </c:pt>
                <c:pt idx="8">
                  <c:v>3044.451083248068</c:v>
                </c:pt>
                <c:pt idx="9">
                  <c:v>3761.2566804572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90736552"/>
        <c:axId val="-1987507896"/>
      </c:lineChart>
      <c:catAx>
        <c:axId val="-1990736552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7507896"/>
        <c:crosses val="autoZero"/>
        <c:auto val="1"/>
        <c:lblAlgn val="ctr"/>
        <c:lblOffset val="100"/>
        <c:noMultiLvlLbl val="0"/>
      </c:catAx>
      <c:valAx>
        <c:axId val="-1987507896"/>
        <c:scaling>
          <c:orientation val="minMax"/>
          <c:max val="600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1"/>
        <c:majorTickMark val="out"/>
        <c:minorTickMark val="none"/>
        <c:tickLblPos val="nextTo"/>
        <c:crossAx val="-1990736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4170603674541"/>
          <c:y val="0.0358855632362202"/>
          <c:w val="0.755073554296324"/>
          <c:h val="0.299716253224418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25590551181"/>
          <c:y val="0.0601851851851852"/>
          <c:w val="0.875978346456693"/>
          <c:h val="0.822469378827647"/>
        </c:manualLayout>
      </c:layout>
      <c:lineChart>
        <c:grouping val="standard"/>
        <c:varyColors val="0"/>
        <c:ser>
          <c:idx val="0"/>
          <c:order val="0"/>
          <c:tx>
            <c:strRef>
              <c:f>COMMON!$AK$19</c:f>
              <c:strCache>
                <c:ptCount val="1"/>
                <c:pt idx="0">
                  <c:v>Romania</c:v>
                </c:pt>
              </c:strCache>
            </c:strRef>
          </c:tx>
          <c:spPr>
            <a:ln w="127000">
              <a:solidFill>
                <a:schemeClr val="accent4"/>
              </a:solidFill>
            </a:ln>
          </c:spPr>
          <c:marker>
            <c:symbol val="none"/>
          </c:marker>
          <c:cat>
            <c:strRef>
              <c:f>COMMON!$AL$10:$AU$10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COMMON!$AL$19:$AU$19</c:f>
              <c:numCache>
                <c:formatCode>0</c:formatCode>
                <c:ptCount val="10"/>
                <c:pt idx="0">
                  <c:v>1134.416725118291</c:v>
                </c:pt>
                <c:pt idx="1">
                  <c:v>1414.413010744311</c:v>
                </c:pt>
                <c:pt idx="2">
                  <c:v>1785.125512629775</c:v>
                </c:pt>
                <c:pt idx="3">
                  <c:v>2297.559637633471</c:v>
                </c:pt>
                <c:pt idx="4">
                  <c:v>2576.70023272664</c:v>
                </c:pt>
                <c:pt idx="5">
                  <c:v>1771.769482676817</c:v>
                </c:pt>
                <c:pt idx="6">
                  <c:v>2225.103654581137</c:v>
                </c:pt>
                <c:pt idx="7">
                  <c:v>2620.855418163897</c:v>
                </c:pt>
                <c:pt idx="8">
                  <c:v>2618.067245905285</c:v>
                </c:pt>
                <c:pt idx="9">
                  <c:v>2657.616357412786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COMMON!$AK$20</c:f>
              <c:strCache>
                <c:ptCount val="1"/>
                <c:pt idx="0">
                  <c:v>Bulgaria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COMMON!$AL$10:$AU$10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COMMON!$AL$20:$AU$20</c:f>
              <c:numCache>
                <c:formatCode>0</c:formatCode>
                <c:ptCount val="10"/>
                <c:pt idx="0">
                  <c:v>1336.802030753951</c:v>
                </c:pt>
                <c:pt idx="1">
                  <c:v>1424.66528367804</c:v>
                </c:pt>
                <c:pt idx="2">
                  <c:v>2322.31076133883</c:v>
                </c:pt>
                <c:pt idx="3">
                  <c:v>2762.861728421993</c:v>
                </c:pt>
                <c:pt idx="4">
                  <c:v>3189.596951648956</c:v>
                </c:pt>
                <c:pt idx="5">
                  <c:v>2140.191431527213</c:v>
                </c:pt>
                <c:pt idx="6">
                  <c:v>2489.24238519907</c:v>
                </c:pt>
                <c:pt idx="7">
                  <c:v>3059.931018896105</c:v>
                </c:pt>
                <c:pt idx="8">
                  <c:v>3328.687886365558</c:v>
                </c:pt>
                <c:pt idx="9">
                  <c:v>3392.629839834152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COMMON!$AK$21</c:f>
              <c:strCache>
                <c:ptCount val="1"/>
                <c:pt idx="0">
                  <c:v>Croatia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COMMON!$AL$10:$AU$10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COMMON!$AL$21:$AU$21</c:f>
              <c:numCache>
                <c:formatCode>0</c:formatCode>
                <c:ptCount val="10"/>
                <c:pt idx="0">
                  <c:v>3089.220459671513</c:v>
                </c:pt>
                <c:pt idx="1">
                  <c:v>3414.155219482401</c:v>
                </c:pt>
                <c:pt idx="2">
                  <c:v>3895.278345114094</c:v>
                </c:pt>
                <c:pt idx="3">
                  <c:v>4318.77145627506</c:v>
                </c:pt>
                <c:pt idx="4">
                  <c:v>4780.736721645294</c:v>
                </c:pt>
                <c:pt idx="5">
                  <c:v>3508.049437965143</c:v>
                </c:pt>
                <c:pt idx="6">
                  <c:v>3450.860949444236</c:v>
                </c:pt>
                <c:pt idx="7">
                  <c:v>3721.108404521623</c:v>
                </c:pt>
                <c:pt idx="8">
                  <c:v>3718.226055455706</c:v>
                </c:pt>
                <c:pt idx="9">
                  <c:v>3634.281645348306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COMMON!$AK$22</c:f>
              <c:strCache>
                <c:ptCount val="1"/>
                <c:pt idx="0">
                  <c:v>Montenegro</c:v>
                </c:pt>
              </c:strCache>
            </c:strRef>
          </c:tx>
          <c:spPr>
            <a:ln w="127000">
              <a:solidFill>
                <a:schemeClr val="tx2"/>
              </a:solidFill>
            </a:ln>
          </c:spPr>
          <c:marker>
            <c:symbol val="none"/>
          </c:marker>
          <c:cat>
            <c:strRef>
              <c:f>COMMON!$AL$10:$AU$10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COMMON!$AL$22:$AU$22</c:f>
              <c:numCache>
                <c:formatCode>0</c:formatCode>
                <c:ptCount val="10"/>
                <c:pt idx="0">
                  <c:v>1415.995565843957</c:v>
                </c:pt>
                <c:pt idx="1">
                  <c:v>1589.113844357202</c:v>
                </c:pt>
                <c:pt idx="2">
                  <c:v>2412.369188316759</c:v>
                </c:pt>
                <c:pt idx="3">
                  <c:v>3395.376115072383</c:v>
                </c:pt>
                <c:pt idx="4">
                  <c:v>4130.71552295445</c:v>
                </c:pt>
                <c:pt idx="5">
                  <c:v>2672.370480823133</c:v>
                </c:pt>
                <c:pt idx="6">
                  <c:v>2673.711381785916</c:v>
                </c:pt>
                <c:pt idx="7">
                  <c:v>2874.056114059467</c:v>
                </c:pt>
                <c:pt idx="8">
                  <c:v>2868.610211421292</c:v>
                </c:pt>
                <c:pt idx="9">
                  <c:v>#N/A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COMMON!$AK$23</c:f>
              <c:strCache>
                <c:ptCount val="1"/>
                <c:pt idx="0">
                  <c:v>Macedonia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COMMON!$AL$10:$AU$10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COMMON!$AL$23:$AU$23</c:f>
              <c:numCache>
                <c:formatCode>0</c:formatCode>
                <c:ptCount val="10"/>
                <c:pt idx="0">
                  <c:v>1110.752969247188</c:v>
                </c:pt>
                <c:pt idx="1">
                  <c:v>1226.530698342028</c:v>
                </c:pt>
                <c:pt idx="2">
                  <c:v>1428.199933298758</c:v>
                </c:pt>
                <c:pt idx="3">
                  <c:v>1786.98469619011</c:v>
                </c:pt>
                <c:pt idx="4">
                  <c:v>2157.16050666327</c:v>
                </c:pt>
                <c:pt idx="5">
                  <c:v>1700.2789466864</c:v>
                </c:pt>
                <c:pt idx="6">
                  <c:v>1925.354010433173</c:v>
                </c:pt>
                <c:pt idx="7">
                  <c:v>2360.381669234885</c:v>
                </c:pt>
                <c:pt idx="8">
                  <c:v>2365.71507263271</c:v>
                </c:pt>
                <c:pt idx="9">
                  <c:v>#N/A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COMMON!$AK$24</c:f>
              <c:strCache>
                <c:ptCount val="1"/>
                <c:pt idx="0">
                  <c:v>Serbia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COMMON!$AL$10:$AU$10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COMMON!$AL$24:$AU$24</c:f>
              <c:numCache>
                <c:formatCode>0</c:formatCode>
                <c:ptCount val="10"/>
                <c:pt idx="0">
                  <c:v>2702.956163924753</c:v>
                </c:pt>
                <c:pt idx="1">
                  <c:v>2619.030002765832</c:v>
                </c:pt>
                <c:pt idx="2">
                  <c:v>3219.951627611911</c:v>
                </c:pt>
                <c:pt idx="3">
                  <c:v>4260.879165943755</c:v>
                </c:pt>
                <c:pt idx="4">
                  <c:v>5049.57922266486</c:v>
                </c:pt>
                <c:pt idx="5">
                  <c:v>#N/A</c:v>
                </c:pt>
                <c:pt idx="6">
                  <c:v>4300.463919546311</c:v>
                </c:pt>
                <c:pt idx="7">
                  <c:v>#N/A</c:v>
                </c:pt>
                <c:pt idx="8">
                  <c:v>4932.55443148191</c:v>
                </c:pt>
                <c:pt idx="9">
                  <c:v>5166.634610370977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9949080"/>
        <c:axId val="-1989173272"/>
      </c:lineChart>
      <c:catAx>
        <c:axId val="-1989949080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9173272"/>
        <c:crosses val="autoZero"/>
        <c:auto val="1"/>
        <c:lblAlgn val="ctr"/>
        <c:lblOffset val="100"/>
        <c:noMultiLvlLbl val="0"/>
      </c:catAx>
      <c:valAx>
        <c:axId val="-1989173272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1"/>
        <c:majorTickMark val="out"/>
        <c:minorTickMark val="none"/>
        <c:tickLblPos val="none"/>
        <c:crossAx val="-1989949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5995262412422"/>
          <c:y val="0.0312514464829849"/>
          <c:w val="0.834004737587578"/>
          <c:h val="0.803902092613784"/>
        </c:manualLayout>
      </c:layout>
      <c:lineChart>
        <c:grouping val="standard"/>
        <c:varyColors val="0"/>
        <c:ser>
          <c:idx val="0"/>
          <c:order val="0"/>
          <c:tx>
            <c:strRef>
              <c:f>'COMMON 2'!$A$19</c:f>
              <c:strCache>
                <c:ptCount val="1"/>
                <c:pt idx="0">
                  <c:v>Romania</c:v>
                </c:pt>
              </c:strCache>
            </c:strRef>
          </c:tx>
          <c:spPr>
            <a:ln w="127000">
              <a:solidFill>
                <a:schemeClr val="accent4"/>
              </a:solidFill>
            </a:ln>
          </c:spPr>
          <c:marker>
            <c:symbol val="none"/>
          </c:marker>
          <c:cat>
            <c:strRef>
              <c:f>'COMMON 2'!$B$10:$K$10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2'!$B$19:$K$19</c:f>
              <c:numCache>
                <c:formatCode>0</c:formatCode>
                <c:ptCount val="10"/>
                <c:pt idx="0">
                  <c:v>136.8324553975675</c:v>
                </c:pt>
                <c:pt idx="1">
                  <c:v>194.011238454165</c:v>
                </c:pt>
                <c:pt idx="2">
                  <c:v>265.4787725592709</c:v>
                </c:pt>
                <c:pt idx="3">
                  <c:v>338.7857600460566</c:v>
                </c:pt>
                <c:pt idx="4">
                  <c:v>435.9673957659114</c:v>
                </c:pt>
                <c:pt idx="5">
                  <c:v>348.7711535085319</c:v>
                </c:pt>
                <c:pt idx="6">
                  <c:v>329.842098089817</c:v>
                </c:pt>
                <c:pt idx="7">
                  <c:v>363.4156774314645</c:v>
                </c:pt>
                <c:pt idx="8">
                  <c:v>422.0463920363131</c:v>
                </c:pt>
                <c:pt idx="9">
                  <c:v>519.899649631973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'COMMON 2'!$A$20</c:f>
              <c:strCache>
                <c:ptCount val="1"/>
                <c:pt idx="0">
                  <c:v>Bulgaria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2'!$B$20:$K$20</c:f>
              <c:numCache>
                <c:formatCode>0</c:formatCode>
                <c:ptCount val="10"/>
                <c:pt idx="0">
                  <c:v>425.8787684008463</c:v>
                </c:pt>
                <c:pt idx="1">
                  <c:v>548.288974281104</c:v>
                </c:pt>
                <c:pt idx="2">
                  <c:v>553.8599118171351</c:v>
                </c:pt>
                <c:pt idx="3">
                  <c:v>636.7649277028654</c:v>
                </c:pt>
                <c:pt idx="4">
                  <c:v>726.210470196069</c:v>
                </c:pt>
                <c:pt idx="5">
                  <c:v>659.7216888810556</c:v>
                </c:pt>
                <c:pt idx="6">
                  <c:v>696.9873250729941</c:v>
                </c:pt>
                <c:pt idx="7">
                  <c:v>728.7889656437417</c:v>
                </c:pt>
                <c:pt idx="8">
                  <c:v>802.3142672329054</c:v>
                </c:pt>
                <c:pt idx="9">
                  <c:v>803.113359869616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'COMMON 2'!$A$21</c:f>
              <c:strCache>
                <c:ptCount val="1"/>
                <c:pt idx="0">
                  <c:v>Croatia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2'!$B$21:$K$21</c:f>
              <c:numCache>
                <c:formatCode>0</c:formatCode>
                <c:ptCount val="10"/>
                <c:pt idx="0">
                  <c:v>1755.055428602314</c:v>
                </c:pt>
                <c:pt idx="1">
                  <c:v>1865.118665864964</c:v>
                </c:pt>
                <c:pt idx="2">
                  <c:v>1984.407202453675</c:v>
                </c:pt>
                <c:pt idx="3">
                  <c:v>2123.021813478628</c:v>
                </c:pt>
                <c:pt idx="4">
                  <c:v>2363.940195777248</c:v>
                </c:pt>
                <c:pt idx="5">
                  <c:v>2018.407812315892</c:v>
                </c:pt>
                <c:pt idx="6">
                  <c:v>2003.539978139131</c:v>
                </c:pt>
                <c:pt idx="7">
                  <c:v>2091.167787344387</c:v>
                </c:pt>
                <c:pt idx="8">
                  <c:v>2157.883129132314</c:v>
                </c:pt>
                <c:pt idx="9">
                  <c:v>2231.25174689985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'COMMON 2'!$A$22</c:f>
              <c:strCache>
                <c:ptCount val="1"/>
                <c:pt idx="0">
                  <c:v>Montenegro</c:v>
                </c:pt>
              </c:strCache>
            </c:strRef>
          </c:tx>
          <c:spPr>
            <a:ln w="127000">
              <a:solidFill>
                <a:schemeClr val="tx2"/>
              </a:solidFill>
            </a:ln>
          </c:spPr>
          <c:marker>
            <c:symbol val="none"/>
          </c:marker>
          <c:cat>
            <c:strRef>
              <c:f>'COMMON 2'!$B$10:$K$10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2'!$B$22:$K$22</c:f>
              <c:numCache>
                <c:formatCode>0</c:formatCode>
                <c:ptCount val="10"/>
                <c:pt idx="0">
                  <c:v>406.7360046949888</c:v>
                </c:pt>
                <c:pt idx="1">
                  <c:v>537.914139247671</c:v>
                </c:pt>
                <c:pt idx="2">
                  <c:v>705.3092622481387</c:v>
                </c:pt>
                <c:pt idx="3">
                  <c:v>1095.130640751337</c:v>
                </c:pt>
                <c:pt idx="4">
                  <c:v>1222.21736122251</c:v>
                </c:pt>
                <c:pt idx="5">
                  <c:v>1099.352020432923</c:v>
                </c:pt>
                <c:pt idx="6">
                  <c:v>1205.130273453255</c:v>
                </c:pt>
                <c:pt idx="7">
                  <c:v>1460.725961941487</c:v>
                </c:pt>
                <c:pt idx="8">
                  <c:v>1606.718065753681</c:v>
                </c:pt>
                <c:pt idx="9">
                  <c:v>#N/A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'COMMON 2'!$A$23</c:f>
              <c:strCache>
                <c:ptCount val="1"/>
                <c:pt idx="0">
                  <c:v>Macedonia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2'!$B$23:$K$23</c:f>
              <c:numCache>
                <c:formatCode>0</c:formatCode>
                <c:ptCount val="10"/>
                <c:pt idx="0">
                  <c:v>210.5448320456605</c:v>
                </c:pt>
                <c:pt idx="1">
                  <c:v>236.5448557135247</c:v>
                </c:pt>
                <c:pt idx="2">
                  <c:v>256.7654991011003</c:v>
                </c:pt>
                <c:pt idx="3">
                  <c:v>318.2609622541228</c:v>
                </c:pt>
                <c:pt idx="4">
                  <c:v>357.6067585041435</c:v>
                </c:pt>
                <c:pt idx="5">
                  <c:v>338.3312499208368</c:v>
                </c:pt>
                <c:pt idx="6">
                  <c:v>385.6540953995657</c:v>
                </c:pt>
                <c:pt idx="7">
                  <c:v>446.8893491290877</c:v>
                </c:pt>
                <c:pt idx="8">
                  <c:v>437.5224870944687</c:v>
                </c:pt>
                <c:pt idx="9">
                  <c:v>#N/A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'COMMON 2'!$A$24</c:f>
              <c:strCache>
                <c:ptCount val="1"/>
                <c:pt idx="0">
                  <c:v>Serbia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2'!$B$24:$K$24</c:f>
              <c:numCache>
                <c:formatCode>0</c:formatCode>
                <c:ptCount val="10"/>
                <c:pt idx="0">
                  <c:v>497.0055582580399</c:v>
                </c:pt>
                <c:pt idx="1">
                  <c:v>552.6265399824646</c:v>
                </c:pt>
                <c:pt idx="2">
                  <c:v>682.1934102533608</c:v>
                </c:pt>
                <c:pt idx="3">
                  <c:v>730.3985741549818</c:v>
                </c:pt>
                <c:pt idx="4">
                  <c:v>866.5177672880434</c:v>
                </c:pt>
                <c:pt idx="5">
                  <c:v>#N/A</c:v>
                </c:pt>
                <c:pt idx="6">
                  <c:v>940.693375559417</c:v>
                </c:pt>
                <c:pt idx="7">
                  <c:v>#N/A</c:v>
                </c:pt>
                <c:pt idx="8">
                  <c:v>1066.930869585916</c:v>
                </c:pt>
                <c:pt idx="9">
                  <c:v>1180.650060239362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94029400"/>
        <c:axId val="-1990662600"/>
      </c:lineChart>
      <c:catAx>
        <c:axId val="-1994029400"/>
        <c:scaling>
          <c:orientation val="minMax"/>
        </c:scaling>
        <c:delete val="0"/>
        <c:axPos val="b"/>
        <c:majorTickMark val="out"/>
        <c:minorTickMark val="none"/>
        <c:tickLblPos val="nextTo"/>
        <c:crossAx val="-1990662600"/>
        <c:crosses val="autoZero"/>
        <c:auto val="1"/>
        <c:lblAlgn val="ctr"/>
        <c:lblOffset val="100"/>
        <c:noMultiLvlLbl val="0"/>
      </c:catAx>
      <c:valAx>
        <c:axId val="-1990662600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1"/>
        <c:majorTickMark val="out"/>
        <c:minorTickMark val="none"/>
        <c:tickLblPos val="nextTo"/>
        <c:crossAx val="-1994029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408490950799677"/>
          <c:y val="0.000352879665443775"/>
          <c:w val="0.959150904920032"/>
          <c:h val="0.830824188217366"/>
        </c:manualLayout>
      </c:layout>
      <c:lineChart>
        <c:grouping val="standard"/>
        <c:varyColors val="0"/>
        <c:ser>
          <c:idx val="0"/>
          <c:order val="0"/>
          <c:tx>
            <c:strRef>
              <c:f>'COMMON 2'!$M$19</c:f>
              <c:strCache>
                <c:ptCount val="1"/>
                <c:pt idx="0">
                  <c:v>Romania</c:v>
                </c:pt>
              </c:strCache>
            </c:strRef>
          </c:tx>
          <c:spPr>
            <a:ln w="127000">
              <a:solidFill>
                <a:schemeClr val="accent4"/>
              </a:solidFill>
            </a:ln>
          </c:spPr>
          <c:marker>
            <c:symbol val="none"/>
          </c:marker>
          <c:cat>
            <c:strRef>
              <c:f>'COMMON 2'!$N$10:$W$10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2'!$N$19:$W$19</c:f>
              <c:numCache>
                <c:formatCode>0</c:formatCode>
                <c:ptCount val="10"/>
                <c:pt idx="0">
                  <c:v>145.718287144624</c:v>
                </c:pt>
                <c:pt idx="1">
                  <c:v>209.1591783155265</c:v>
                </c:pt>
                <c:pt idx="2">
                  <c:v>263.8886542360113</c:v>
                </c:pt>
                <c:pt idx="3">
                  <c:v>313.1696603807236</c:v>
                </c:pt>
                <c:pt idx="4">
                  <c:v>395.7135637508079</c:v>
                </c:pt>
                <c:pt idx="5">
                  <c:v>362.2771540703542</c:v>
                </c:pt>
                <c:pt idx="6">
                  <c:v>307.8064181108635</c:v>
                </c:pt>
                <c:pt idx="7">
                  <c:v>344.0138025505181</c:v>
                </c:pt>
                <c:pt idx="8">
                  <c:v>363.0556010931828</c:v>
                </c:pt>
                <c:pt idx="9">
                  <c:v>388.3180043666036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'COMMON 2'!$M$20</c:f>
              <c:strCache>
                <c:ptCount val="1"/>
                <c:pt idx="0">
                  <c:v>Bulgaria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2'!$N$20:$W$20</c:f>
              <c:numCache>
                <c:formatCode>0</c:formatCode>
                <c:ptCount val="10"/>
                <c:pt idx="0">
                  <c:v>344.1730994815292</c:v>
                </c:pt>
                <c:pt idx="1">
                  <c:v>270.9528740966981</c:v>
                </c:pt>
                <c:pt idx="2">
                  <c:v>432.6741693454874</c:v>
                </c:pt>
                <c:pt idx="3">
                  <c:v>478.2520675041055</c:v>
                </c:pt>
                <c:pt idx="4">
                  <c:v>546.1410217247101</c:v>
                </c:pt>
                <c:pt idx="5">
                  <c:v>511.6571985697205</c:v>
                </c:pt>
                <c:pt idx="6">
                  <c:v>412.0399526096384</c:v>
                </c:pt>
                <c:pt idx="7">
                  <c:v>435.6629468404405</c:v>
                </c:pt>
                <c:pt idx="8">
                  <c:v>492.5354366335775</c:v>
                </c:pt>
                <c:pt idx="9">
                  <c:v>530.0677907668255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'COMMON 2'!$M$21</c:f>
              <c:strCache>
                <c:ptCount val="1"/>
                <c:pt idx="0">
                  <c:v>Croatia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2'!$N$21:$W$21</c:f>
              <c:numCache>
                <c:formatCode>0</c:formatCode>
                <c:ptCount val="10"/>
                <c:pt idx="0">
                  <c:v>672.3714821702671</c:v>
                </c:pt>
                <c:pt idx="1">
                  <c:v>643.8744047228432</c:v>
                </c:pt>
                <c:pt idx="2">
                  <c:v>670.8890398351234</c:v>
                </c:pt>
                <c:pt idx="3">
                  <c:v>664.3139894159673</c:v>
                </c:pt>
                <c:pt idx="4">
                  <c:v>715.5327073485615</c:v>
                </c:pt>
                <c:pt idx="5">
                  <c:v>669.3010464931704</c:v>
                </c:pt>
                <c:pt idx="6">
                  <c:v>711.3523830747733</c:v>
                </c:pt>
                <c:pt idx="7">
                  <c:v>703.5807430523595</c:v>
                </c:pt>
                <c:pt idx="8">
                  <c:v>693.8533225093497</c:v>
                </c:pt>
                <c:pt idx="9">
                  <c:v>676.4608438947921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'COMMON 2'!$M$22</c:f>
              <c:strCache>
                <c:ptCount val="1"/>
                <c:pt idx="0">
                  <c:v>Montenegro</c:v>
                </c:pt>
              </c:strCache>
            </c:strRef>
          </c:tx>
          <c:spPr>
            <a:ln w="127000">
              <a:solidFill>
                <a:schemeClr val="tx2"/>
              </a:solidFill>
            </a:ln>
          </c:spPr>
          <c:marker>
            <c:symbol val="none"/>
          </c:marker>
          <c:cat>
            <c:strRef>
              <c:f>'COMMON 2'!$N$10:$W$10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2'!$N$22:$W$22</c:f>
              <c:numCache>
                <c:formatCode>0</c:formatCode>
                <c:ptCount val="10"/>
                <c:pt idx="0">
                  <c:v>165.302728962212</c:v>
                </c:pt>
                <c:pt idx="1">
                  <c:v>218.8844071771903</c:v>
                </c:pt>
                <c:pt idx="2">
                  <c:v>353.2240849690217</c:v>
                </c:pt>
                <c:pt idx="3">
                  <c:v>379.9897001509237</c:v>
                </c:pt>
                <c:pt idx="4">
                  <c:v>569.0610330920654</c:v>
                </c:pt>
                <c:pt idx="5">
                  <c:v>478.1898575285016</c:v>
                </c:pt>
                <c:pt idx="6">
                  <c:v>486.5693312898282</c:v>
                </c:pt>
                <c:pt idx="7">
                  <c:v>510.7140323839125</c:v>
                </c:pt>
                <c:pt idx="8">
                  <c:v>620.5578094776394</c:v>
                </c:pt>
                <c:pt idx="9">
                  <c:v>#N/A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'COMMON 2'!$M$23</c:f>
              <c:strCache>
                <c:ptCount val="1"/>
                <c:pt idx="0">
                  <c:v>Macedonia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2'!$N$23:$W$23</c:f>
              <c:numCache>
                <c:formatCode>0</c:formatCode>
                <c:ptCount val="10"/>
                <c:pt idx="0">
                  <c:v>200.1281449059452</c:v>
                </c:pt>
                <c:pt idx="1">
                  <c:v>217.2170512441905</c:v>
                </c:pt>
                <c:pt idx="2">
                  <c:v>222.9251481800894</c:v>
                </c:pt>
                <c:pt idx="3">
                  <c:v>278.460006151057</c:v>
                </c:pt>
                <c:pt idx="4">
                  <c:v>332.0773652885188</c:v>
                </c:pt>
                <c:pt idx="5">
                  <c:v>292.7332585708144</c:v>
                </c:pt>
                <c:pt idx="6">
                  <c:v>313.2771168200404</c:v>
                </c:pt>
                <c:pt idx="7">
                  <c:v>343.7236927576249</c:v>
                </c:pt>
                <c:pt idx="8">
                  <c:v>391.0693625642125</c:v>
                </c:pt>
                <c:pt idx="9">
                  <c:v>#N/A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'COMMON 2'!$M$24</c:f>
              <c:strCache>
                <c:ptCount val="1"/>
                <c:pt idx="0">
                  <c:v>Serbia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'COMMON 2'!$N$10:$W$10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'COMMON 2'!$N$24:$W$24</c:f>
              <c:numCache>
                <c:formatCode>0</c:formatCode>
                <c:ptCount val="10"/>
                <c:pt idx="0">
                  <c:v>377.0364994936164</c:v>
                </c:pt>
                <c:pt idx="1">
                  <c:v>465.0154026031844</c:v>
                </c:pt>
                <c:pt idx="2">
                  <c:v>594.3618413227073</c:v>
                </c:pt>
                <c:pt idx="3">
                  <c:v>812.16384599612</c:v>
                </c:pt>
                <c:pt idx="4">
                  <c:v>927.3712037644979</c:v>
                </c:pt>
                <c:pt idx="5">
                  <c:v>#N/A</c:v>
                </c:pt>
                <c:pt idx="6">
                  <c:v>938.2567120368705</c:v>
                </c:pt>
                <c:pt idx="7">
                  <c:v>#N/A</c:v>
                </c:pt>
                <c:pt idx="8">
                  <c:v>1013.943097480252</c:v>
                </c:pt>
                <c:pt idx="9">
                  <c:v>1062.830224448168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90494168"/>
        <c:axId val="-1987816392"/>
      </c:lineChart>
      <c:catAx>
        <c:axId val="-1990494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-1987816392"/>
        <c:crosses val="autoZero"/>
        <c:auto val="1"/>
        <c:lblAlgn val="ctr"/>
        <c:lblOffset val="100"/>
        <c:noMultiLvlLbl val="0"/>
      </c:catAx>
      <c:valAx>
        <c:axId val="-1987816392"/>
        <c:scaling>
          <c:orientation val="minMax"/>
          <c:max val="250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1"/>
        <c:majorTickMark val="out"/>
        <c:minorTickMark val="none"/>
        <c:tickLblPos val="none"/>
        <c:crossAx val="-1990494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955377778006504"/>
          <c:y val="0.0504496677642792"/>
          <c:w val="0.850466806629131"/>
          <c:h val="0.26190963889511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3681102362205"/>
          <c:y val="0.0601851851851852"/>
          <c:w val="0.914731189851269"/>
          <c:h val="0.879629629629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'COMMON 2'!$BY$50</c:f>
              <c:strCache>
                <c:ptCount val="1"/>
                <c:pt idx="0">
                  <c:v>goods</c:v>
                </c:pt>
              </c:strCache>
            </c:strRef>
          </c:tx>
          <c:invertIfNegative val="0"/>
          <c:cat>
            <c:strRef>
              <c:f>('COMMON 2'!$BX$53:$BX$56,'COMMON 2'!$BX$59:$BX$64)</c:f>
              <c:strCache>
                <c:ptCount val="10"/>
                <c:pt idx="0">
                  <c:v>Italy</c:v>
                </c:pt>
                <c:pt idx="1">
                  <c:v>Spain</c:v>
                </c:pt>
                <c:pt idx="2">
                  <c:v>Portugal</c:v>
                </c:pt>
                <c:pt idx="3">
                  <c:v>Greece</c:v>
                </c:pt>
                <c:pt idx="4">
                  <c:v>Romania</c:v>
                </c:pt>
                <c:pt idx="5">
                  <c:v>Bulgaria</c:v>
                </c:pt>
                <c:pt idx="6">
                  <c:v>Croatia</c:v>
                </c:pt>
                <c:pt idx="7">
                  <c:v>Montenegro</c:v>
                </c:pt>
                <c:pt idx="8">
                  <c:v>Macedonia</c:v>
                </c:pt>
                <c:pt idx="9">
                  <c:v>Serbia</c:v>
                </c:pt>
              </c:strCache>
            </c:strRef>
          </c:cat>
          <c:val>
            <c:numRef>
              <c:f>('COMMON 2'!$BY$53:$BY$56,'COMMON 2'!$BY$59:$BY$64)</c:f>
              <c:numCache>
                <c:formatCode>0</c:formatCode>
                <c:ptCount val="10"/>
                <c:pt idx="0">
                  <c:v>1.5</c:v>
                </c:pt>
                <c:pt idx="1">
                  <c:v>4.699999999999997</c:v>
                </c:pt>
                <c:pt idx="2">
                  <c:v>5.099999999999998</c:v>
                </c:pt>
                <c:pt idx="3">
                  <c:v>3.700000000000001</c:v>
                </c:pt>
                <c:pt idx="4">
                  <c:v>10.1</c:v>
                </c:pt>
                <c:pt idx="5">
                  <c:v>9.100000000000001</c:v>
                </c:pt>
                <c:pt idx="6">
                  <c:v>1.899999999999999</c:v>
                </c:pt>
                <c:pt idx="7">
                  <c:v>-2.799999999999999</c:v>
                </c:pt>
                <c:pt idx="8">
                  <c:v>1.5</c:v>
                </c:pt>
                <c:pt idx="9">
                  <c:v>6.900000000000002</c:v>
                </c:pt>
              </c:numCache>
            </c:numRef>
          </c:val>
        </c:ser>
        <c:ser>
          <c:idx val="1"/>
          <c:order val="1"/>
          <c:tx>
            <c:strRef>
              <c:f>'COMMON 2'!$BZ$50</c:f>
              <c:strCache>
                <c:ptCount val="1"/>
                <c:pt idx="0">
                  <c:v>services</c:v>
                </c:pt>
              </c:strCache>
            </c:strRef>
          </c:tx>
          <c:invertIfNegative val="0"/>
          <c:cat>
            <c:strRef>
              <c:f>('COMMON 2'!$BX$53:$BX$56,'COMMON 2'!$BX$59:$BX$64)</c:f>
              <c:strCache>
                <c:ptCount val="10"/>
                <c:pt idx="0">
                  <c:v>Italy</c:v>
                </c:pt>
                <c:pt idx="1">
                  <c:v>Spain</c:v>
                </c:pt>
                <c:pt idx="2">
                  <c:v>Portugal</c:v>
                </c:pt>
                <c:pt idx="3">
                  <c:v>Greece</c:v>
                </c:pt>
                <c:pt idx="4">
                  <c:v>Romania</c:v>
                </c:pt>
                <c:pt idx="5">
                  <c:v>Bulgaria</c:v>
                </c:pt>
                <c:pt idx="6">
                  <c:v>Croatia</c:v>
                </c:pt>
                <c:pt idx="7">
                  <c:v>Montenegro</c:v>
                </c:pt>
                <c:pt idx="8">
                  <c:v>Macedonia</c:v>
                </c:pt>
                <c:pt idx="9">
                  <c:v>Serbia</c:v>
                </c:pt>
              </c:strCache>
            </c:strRef>
          </c:cat>
          <c:val>
            <c:numRef>
              <c:f>('COMMON 2'!$BZ$53:$BZ$56,'COMMON 2'!$BZ$59:$BZ$64)</c:f>
              <c:numCache>
                <c:formatCode>0</c:formatCode>
                <c:ptCount val="10"/>
                <c:pt idx="0">
                  <c:v>0.3</c:v>
                </c:pt>
                <c:pt idx="1">
                  <c:v>1.5</c:v>
                </c:pt>
                <c:pt idx="2">
                  <c:v>1.200000000000001</c:v>
                </c:pt>
                <c:pt idx="3">
                  <c:v>-0.5</c:v>
                </c:pt>
                <c:pt idx="4">
                  <c:v>0.0</c:v>
                </c:pt>
                <c:pt idx="5">
                  <c:v>-0.700000000000001</c:v>
                </c:pt>
                <c:pt idx="6">
                  <c:v>-0.199999999999999</c:v>
                </c:pt>
                <c:pt idx="7">
                  <c:v>7.300000000000001</c:v>
                </c:pt>
                <c:pt idx="8">
                  <c:v>1.199999999999999</c:v>
                </c:pt>
                <c:pt idx="9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984281000"/>
        <c:axId val="-1990670664"/>
      </c:barChart>
      <c:catAx>
        <c:axId val="-1984281000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b="1"/>
            </a:pPr>
            <a:endParaRPr lang="en-US"/>
          </a:p>
        </c:txPr>
        <c:crossAx val="-1990670664"/>
        <c:crosses val="autoZero"/>
        <c:auto val="1"/>
        <c:lblAlgn val="ctr"/>
        <c:lblOffset val="100"/>
        <c:noMultiLvlLbl val="0"/>
      </c:catAx>
      <c:valAx>
        <c:axId val="-199067066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1984281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936548556430446"/>
          <c:y val="0.0644309565470983"/>
          <c:w val="0.142456255468066"/>
          <c:h val="0.185952901720618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Sheet4!$B$4</c:f>
              <c:strCache>
                <c:ptCount val="1"/>
                <c:pt idx="0">
                  <c:v>Albania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Sheet4!$A$5:$A$18</c:f>
              <c:strCach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</c:strCache>
            </c:strRef>
          </c:cat>
          <c:val>
            <c:numRef>
              <c:f>Sheet4!$B$5:$B$18</c:f>
              <c:numCache>
                <c:formatCode>0.0%</c:formatCode>
                <c:ptCount val="14"/>
                <c:pt idx="0">
                  <c:v>0.143565774082541</c:v>
                </c:pt>
                <c:pt idx="1">
                  <c:v>0.188728781289456</c:v>
                </c:pt>
                <c:pt idx="2">
                  <c:v>0.352164104987613</c:v>
                </c:pt>
                <c:pt idx="3">
                  <c:v>0.407951465974998</c:v>
                </c:pt>
                <c:pt idx="4">
                  <c:v>0.458888466491617</c:v>
                </c:pt>
                <c:pt idx="5">
                  <c:v>0.471134223418876</c:v>
                </c:pt>
                <c:pt idx="6">
                  <c:v>0.932927358607771</c:v>
                </c:pt>
                <c:pt idx="7">
                  <c:v>0.922699059888837</c:v>
                </c:pt>
                <c:pt idx="8">
                  <c:v>0.904575352877321</c:v>
                </c:pt>
                <c:pt idx="9">
                  <c:v>0.941623824080901</c:v>
                </c:pt>
                <c:pt idx="10">
                  <c:v>0.935933109396311</c:v>
                </c:pt>
                <c:pt idx="11">
                  <c:v>0.924170289235094</c:v>
                </c:pt>
                <c:pt idx="12">
                  <c:v>0.906140966628413</c:v>
                </c:pt>
                <c:pt idx="13">
                  <c:v>0.90284575864722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Sheet4!$C$4</c:f>
              <c:strCache>
                <c:ptCount val="1"/>
                <c:pt idx="0">
                  <c:v>BiH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Sheet4!$A$5:$A$18</c:f>
              <c:strCach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</c:strCache>
            </c:strRef>
          </c:cat>
          <c:val>
            <c:numRef>
              <c:f>Sheet4!$C$5:$C$18</c:f>
              <c:numCache>
                <c:formatCode>0.0%</c:formatCode>
                <c:ptCount val="14"/>
                <c:pt idx="0">
                  <c:v>0.0190728108032855</c:v>
                </c:pt>
                <c:pt idx="1">
                  <c:v>0.0383824537354352</c:v>
                </c:pt>
                <c:pt idx="2">
                  <c:v>0.216162943495401</c:v>
                </c:pt>
                <c:pt idx="3">
                  <c:v>0.65342544617156</c:v>
                </c:pt>
                <c:pt idx="4">
                  <c:v>0.766757000903342</c:v>
                </c:pt>
                <c:pt idx="5">
                  <c:v>0.796958499147243</c:v>
                </c:pt>
                <c:pt idx="6">
                  <c:v>0.808758183964795</c:v>
                </c:pt>
                <c:pt idx="7">
                  <c:v>0.908697863682604</c:v>
                </c:pt>
                <c:pt idx="8">
                  <c:v>0.940372334301755</c:v>
                </c:pt>
                <c:pt idx="9">
                  <c:v>0.937890408591657</c:v>
                </c:pt>
                <c:pt idx="10">
                  <c:v>0.949992842486997</c:v>
                </c:pt>
                <c:pt idx="11">
                  <c:v>0.945316779258718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Sheet4!$D$4</c:f>
              <c:strCache>
                <c:ptCount val="1"/>
                <c:pt idx="0">
                  <c:v>Croatia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Sheet4!$A$5:$A$18</c:f>
              <c:strCach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</c:strCache>
            </c:strRef>
          </c:cat>
          <c:val>
            <c:numRef>
              <c:f>Sheet4!$D$5:$D$18</c:f>
              <c:numCache>
                <c:formatCode>0.0%</c:formatCode>
                <c:ptCount val="14"/>
                <c:pt idx="0">
                  <c:v>0.0660001150328802</c:v>
                </c:pt>
                <c:pt idx="1">
                  <c:v>0.403451557370914</c:v>
                </c:pt>
                <c:pt idx="2">
                  <c:v>0.840999008631274</c:v>
                </c:pt>
                <c:pt idx="3">
                  <c:v>0.893188224899373</c:v>
                </c:pt>
                <c:pt idx="4">
                  <c:v>0.901607274395914</c:v>
                </c:pt>
                <c:pt idx="5">
                  <c:v>0.910302235786929</c:v>
                </c:pt>
                <c:pt idx="6">
                  <c:v>0.912900250946592</c:v>
                </c:pt>
                <c:pt idx="7">
                  <c:v>0.912999373335422</c:v>
                </c:pt>
                <c:pt idx="8">
                  <c:v>0.908045900193144</c:v>
                </c:pt>
                <c:pt idx="9">
                  <c:v>0.904046094978727</c:v>
                </c:pt>
                <c:pt idx="10">
                  <c:v>0.90628997242302</c:v>
                </c:pt>
                <c:pt idx="11">
                  <c:v>0.908852245372739</c:v>
                </c:pt>
                <c:pt idx="12">
                  <c:v>0.903241571121897</c:v>
                </c:pt>
                <c:pt idx="13">
                  <c:v>0.906434019199031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Sheet4!$E$4</c:f>
              <c:strCache>
                <c:ptCount val="1"/>
                <c:pt idx="0">
                  <c:v>Macedonia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Sheet4!$A$5:$A$18</c:f>
              <c:strCach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</c:strCache>
            </c:strRef>
          </c:cat>
          <c:val>
            <c:numRef>
              <c:f>Sheet4!$E$5:$E$18</c:f>
              <c:numCache>
                <c:formatCode>0.0%</c:formatCode>
                <c:ptCount val="14"/>
                <c:pt idx="0">
                  <c:v>0.114192882405699</c:v>
                </c:pt>
                <c:pt idx="1">
                  <c:v>0.115064701404747</c:v>
                </c:pt>
                <c:pt idx="2">
                  <c:v>0.533591873071623</c:v>
                </c:pt>
                <c:pt idx="3">
                  <c:v>0.5108441490822</c:v>
                </c:pt>
                <c:pt idx="4">
                  <c:v>0.440142469398045</c:v>
                </c:pt>
                <c:pt idx="5">
                  <c:v>0.469558998808105</c:v>
                </c:pt>
                <c:pt idx="6">
                  <c:v>0.472755011230241</c:v>
                </c:pt>
                <c:pt idx="7">
                  <c:v>0.513223105186704</c:v>
                </c:pt>
                <c:pt idx="8">
                  <c:v>0.532216842697726</c:v>
                </c:pt>
                <c:pt idx="9">
                  <c:v>0.858861033984771</c:v>
                </c:pt>
                <c:pt idx="10">
                  <c:v>0.931484938413428</c:v>
                </c:pt>
                <c:pt idx="11">
                  <c:v>0.933373798609534</c:v>
                </c:pt>
                <c:pt idx="12">
                  <c:v>0.928887287497134</c:v>
                </c:pt>
                <c:pt idx="13">
                  <c:v>0.924309128680822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Sheet4!$F$4</c:f>
              <c:strCache>
                <c:ptCount val="1"/>
                <c:pt idx="0">
                  <c:v>Montenegro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Sheet4!$A$5:$A$18</c:f>
              <c:strCach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</c:strCache>
            </c:strRef>
          </c:cat>
          <c:val>
            <c:numRef>
              <c:f>Sheet4!$F$5:$F$18</c:f>
              <c:numCache>
                <c:formatCode>General</c:formatCode>
                <c:ptCount val="14"/>
                <c:pt idx="4" formatCode="0.0%">
                  <c:v>0.168575624082232</c:v>
                </c:pt>
                <c:pt idx="5" formatCode="0.0%">
                  <c:v>0.234705546026301</c:v>
                </c:pt>
                <c:pt idx="6" formatCode="0.0%">
                  <c:v>0.31008100810081</c:v>
                </c:pt>
                <c:pt idx="7" formatCode="0.0%">
                  <c:v>0.876976142569704</c:v>
                </c:pt>
                <c:pt idx="8" formatCode="0.0%">
                  <c:v>0.918750873270923</c:v>
                </c:pt>
                <c:pt idx="9" formatCode="0.0%">
                  <c:v>0.78692380056444</c:v>
                </c:pt>
                <c:pt idx="10" formatCode="0.0%">
                  <c:v>0.84569598453032</c:v>
                </c:pt>
                <c:pt idx="11" formatCode="0.0%">
                  <c:v>0.870620124289303</c:v>
                </c:pt>
                <c:pt idx="12" formatCode="0.0%">
                  <c:v>0.884023507830282</c:v>
                </c:pt>
                <c:pt idx="13" formatCode="0.0%">
                  <c:v>0.896999679681105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Sheet4!$G$4</c:f>
              <c:strCache>
                <c:ptCount val="1"/>
                <c:pt idx="0">
                  <c:v>Serbia</c:v>
                </c:pt>
              </c:strCache>
            </c:strRef>
          </c:tx>
          <c:spPr>
            <a:ln w="101600"/>
          </c:spPr>
          <c:marker>
            <c:symbol val="none"/>
          </c:marker>
          <c:cat>
            <c:strRef>
              <c:f>Sheet4!$A$5:$A$18</c:f>
              <c:strCach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</c:strCache>
            </c:strRef>
          </c:cat>
          <c:val>
            <c:numRef>
              <c:f>Sheet4!$G$5:$G$18</c:f>
              <c:numCache>
                <c:formatCode>0.0%</c:formatCode>
                <c:ptCount val="14"/>
                <c:pt idx="0">
                  <c:v>0.00458431421137405</c:v>
                </c:pt>
                <c:pt idx="1">
                  <c:v>0.00367726356878692</c:v>
                </c:pt>
                <c:pt idx="2">
                  <c:v>0.00483424433875204</c:v>
                </c:pt>
                <c:pt idx="3">
                  <c:v>0.131733342482673</c:v>
                </c:pt>
                <c:pt idx="4">
                  <c:v>0.269917682214178</c:v>
                </c:pt>
                <c:pt idx="5">
                  <c:v>0.384055447010226</c:v>
                </c:pt>
                <c:pt idx="6">
                  <c:v>0.376502670106569</c:v>
                </c:pt>
                <c:pt idx="7">
                  <c:v>0.660137242991799</c:v>
                </c:pt>
                <c:pt idx="8">
                  <c:v>0.786556752027545</c:v>
                </c:pt>
                <c:pt idx="9">
                  <c:v>0.755428311247479</c:v>
                </c:pt>
                <c:pt idx="10">
                  <c:v>0.753355599888573</c:v>
                </c:pt>
                <c:pt idx="11">
                  <c:v>0.742853096008121</c:v>
                </c:pt>
                <c:pt idx="12">
                  <c:v>0.735207793079221</c:v>
                </c:pt>
                <c:pt idx="13">
                  <c:v>0.7447743898764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4356520"/>
        <c:axId val="-1990743560"/>
      </c:lineChart>
      <c:catAx>
        <c:axId val="-1984356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990743560"/>
        <c:crosses val="autoZero"/>
        <c:auto val="1"/>
        <c:lblAlgn val="ctr"/>
        <c:lblOffset val="100"/>
        <c:noMultiLvlLbl val="0"/>
      </c:catAx>
      <c:valAx>
        <c:axId val="-199074356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1984356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011573854473"/>
          <c:y val="0.42508096923868"/>
          <c:w val="0.217500237169149"/>
          <c:h val="0.382484547884858"/>
        </c:manualLayout>
      </c:layout>
      <c:overlay val="1"/>
      <c:spPr>
        <a:solidFill>
          <a:schemeClr val="bg1"/>
        </a:solidFill>
        <a:ln>
          <a:noFill/>
        </a:ln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Growth dependency on EU-27 </a:t>
            </a:r>
            <a:r>
              <a:rPr lang="en-US" dirty="0" smtClean="0"/>
              <a:t>market [b(1)]</a:t>
            </a:r>
            <a:endParaRPr lang="en-US" dirty="0"/>
          </a:p>
        </c:rich>
      </c:tx>
      <c:layout>
        <c:manualLayout>
          <c:xMode val="edge"/>
          <c:yMode val="edge"/>
          <c:x val="0.322792070974904"/>
          <c:y val="0.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8257527787419"/>
          <c:y val="0.0755781172431848"/>
          <c:w val="0.839864197137648"/>
          <c:h val="0.82003002955215"/>
        </c:manualLayout>
      </c:layout>
      <c:barChart>
        <c:barDir val="bar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5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7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1.4 - Montenegro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1.3 - Germany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/>
                      <a:t>1.0 - Romania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/>
                      <a:t>0.9 - Bulgaria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/>
                      <a:t>0.8 - Croatia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en-US"/>
                      <a:t>0.7 - Serbia</a:t>
                    </a:r>
                    <a:r>
                      <a:rPr lang="en-US" baseline="0"/>
                      <a:t>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en-US"/>
                      <a:t>0.6 - Macedonia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Dependence!$A$2:$A$29</c:f>
              <c:strCache>
                <c:ptCount val="28"/>
                <c:pt idx="0">
                  <c:v>Latvia</c:v>
                </c:pt>
                <c:pt idx="1">
                  <c:v>Estonia</c:v>
                </c:pt>
                <c:pt idx="2">
                  <c:v>Lithuania</c:v>
                </c:pt>
                <c:pt idx="3">
                  <c:v>Finland</c:v>
                </c:pt>
                <c:pt idx="4">
                  <c:v>Sweden</c:v>
                </c:pt>
                <c:pt idx="5">
                  <c:v>Montenegro</c:v>
                </c:pt>
                <c:pt idx="6">
                  <c:v>Slovakia</c:v>
                </c:pt>
                <c:pt idx="7">
                  <c:v>Slovenia</c:v>
                </c:pt>
                <c:pt idx="8">
                  <c:v>Germany</c:v>
                </c:pt>
                <c:pt idx="9">
                  <c:v>Ireland</c:v>
                </c:pt>
                <c:pt idx="10">
                  <c:v>Czech</c:v>
                </c:pt>
                <c:pt idx="11">
                  <c:v>Denmark</c:v>
                </c:pt>
                <c:pt idx="12">
                  <c:v>Italy</c:v>
                </c:pt>
                <c:pt idx="13">
                  <c:v>Hungary</c:v>
                </c:pt>
                <c:pt idx="14">
                  <c:v>UK</c:v>
                </c:pt>
                <c:pt idx="15">
                  <c:v>Romania</c:v>
                </c:pt>
                <c:pt idx="16">
                  <c:v>Austria</c:v>
                </c:pt>
                <c:pt idx="17">
                  <c:v>Bulgaria</c:v>
                </c:pt>
                <c:pt idx="18">
                  <c:v>Netherlands</c:v>
                </c:pt>
                <c:pt idx="19">
                  <c:v>Croatia</c:v>
                </c:pt>
                <c:pt idx="20">
                  <c:v>France</c:v>
                </c:pt>
                <c:pt idx="21">
                  <c:v>Belgium</c:v>
                </c:pt>
                <c:pt idx="22">
                  <c:v>Serbia</c:v>
                </c:pt>
                <c:pt idx="23">
                  <c:v>Spain</c:v>
                </c:pt>
                <c:pt idx="24">
                  <c:v>Macedonia</c:v>
                </c:pt>
                <c:pt idx="25">
                  <c:v>Portugal</c:v>
                </c:pt>
                <c:pt idx="26">
                  <c:v>Poland</c:v>
                </c:pt>
                <c:pt idx="27">
                  <c:v>Greece</c:v>
                </c:pt>
              </c:strCache>
            </c:strRef>
          </c:cat>
          <c:val>
            <c:numRef>
              <c:f>Dependence!$B$2:$B$29</c:f>
              <c:numCache>
                <c:formatCode>General</c:formatCode>
                <c:ptCount val="28"/>
                <c:pt idx="0">
                  <c:v>3.158</c:v>
                </c:pt>
                <c:pt idx="1">
                  <c:v>3.155</c:v>
                </c:pt>
                <c:pt idx="2">
                  <c:v>2.562</c:v>
                </c:pt>
                <c:pt idx="3">
                  <c:v>1.773</c:v>
                </c:pt>
                <c:pt idx="4">
                  <c:v>1.514</c:v>
                </c:pt>
                <c:pt idx="5">
                  <c:v>1.404</c:v>
                </c:pt>
                <c:pt idx="6">
                  <c:v>1.363</c:v>
                </c:pt>
                <c:pt idx="7">
                  <c:v>1.34</c:v>
                </c:pt>
                <c:pt idx="8">
                  <c:v>1.317</c:v>
                </c:pt>
                <c:pt idx="9">
                  <c:v>1.226</c:v>
                </c:pt>
                <c:pt idx="10">
                  <c:v>1.118</c:v>
                </c:pt>
                <c:pt idx="11">
                  <c:v>1.113</c:v>
                </c:pt>
                <c:pt idx="12">
                  <c:v>1.043</c:v>
                </c:pt>
                <c:pt idx="13">
                  <c:v>1.038</c:v>
                </c:pt>
                <c:pt idx="14">
                  <c:v>1.02</c:v>
                </c:pt>
                <c:pt idx="15">
                  <c:v>0.96</c:v>
                </c:pt>
                <c:pt idx="16">
                  <c:v>0.941</c:v>
                </c:pt>
                <c:pt idx="17">
                  <c:v>0.884</c:v>
                </c:pt>
                <c:pt idx="18">
                  <c:v>0.818</c:v>
                </c:pt>
                <c:pt idx="19">
                  <c:v>0.814</c:v>
                </c:pt>
                <c:pt idx="20">
                  <c:v>0.8</c:v>
                </c:pt>
                <c:pt idx="21">
                  <c:v>0.768</c:v>
                </c:pt>
                <c:pt idx="22">
                  <c:v>0.743</c:v>
                </c:pt>
                <c:pt idx="23">
                  <c:v>0.641</c:v>
                </c:pt>
                <c:pt idx="24">
                  <c:v>0.634</c:v>
                </c:pt>
                <c:pt idx="25">
                  <c:v>0.577</c:v>
                </c:pt>
                <c:pt idx="26">
                  <c:v>0.528</c:v>
                </c:pt>
                <c:pt idx="27">
                  <c:v>-0.114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80158440"/>
        <c:axId val="-1990870472"/>
      </c:barChart>
      <c:catAx>
        <c:axId val="-1980158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crossAx val="-1990870472"/>
        <c:crosses val="autoZero"/>
        <c:auto val="1"/>
        <c:lblAlgn val="ctr"/>
        <c:lblOffset val="100"/>
        <c:tickLblSkip val="1"/>
        <c:noMultiLvlLbl val="0"/>
      </c:catAx>
      <c:valAx>
        <c:axId val="-199087047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-1980158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1">
    <c:autoUpdate val="0"/>
  </c:externalData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41520851560221"/>
          <c:y val="0.0477025552352063"/>
          <c:w val="0.89460800038884"/>
          <c:h val="0.829692818964715"/>
        </c:manualLayout>
      </c:layout>
      <c:lineChart>
        <c:grouping val="standard"/>
        <c:varyColors val="0"/>
        <c:ser>
          <c:idx val="0"/>
          <c:order val="0"/>
          <c:tx>
            <c:strRef>
              <c:f>Sheet1!$A$12</c:f>
              <c:strCache>
                <c:ptCount val="1"/>
                <c:pt idx="0">
                  <c:v>Portugal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Sheet1!$B$3:$L$3</c:f>
              <c:numCache>
                <c:formatCode>General</c:formatCode>
                <c:ptCount val="11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</c:numCache>
            </c:numRef>
          </c:cat>
          <c:val>
            <c:numRef>
              <c:f>Sheet1!$B$12:$L$12</c:f>
              <c:numCache>
                <c:formatCode>0</c:formatCode>
                <c:ptCount val="11"/>
                <c:pt idx="0">
                  <c:v>2.0</c:v>
                </c:pt>
                <c:pt idx="1">
                  <c:v>1.5</c:v>
                </c:pt>
                <c:pt idx="2">
                  <c:v>1.3</c:v>
                </c:pt>
                <c:pt idx="3">
                  <c:v>2.827</c:v>
                </c:pt>
                <c:pt idx="4">
                  <c:v>3.60888752718851</c:v>
                </c:pt>
                <c:pt idx="5">
                  <c:v>4.824665263437128</c:v>
                </c:pt>
                <c:pt idx="6">
                  <c:v>5.194113254525733</c:v>
                </c:pt>
                <c:pt idx="7">
                  <c:v>7.508992636748896</c:v>
                </c:pt>
                <c:pt idx="8">
                  <c:v>9.80033231783703</c:v>
                </c:pt>
                <c:pt idx="9">
                  <c:v>10.6454044621064</c:v>
                </c:pt>
                <c:pt idx="10">
                  <c:v>10.8270342141674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Sheet1!$A$13</c:f>
              <c:strCache>
                <c:ptCount val="1"/>
                <c:pt idx="0">
                  <c:v>Spain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Sheet1!$B$3:$L$3</c:f>
              <c:numCache>
                <c:formatCode>General</c:formatCode>
                <c:ptCount val="11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</c:numCache>
            </c:numRef>
          </c:cat>
          <c:val>
            <c:numRef>
              <c:f>Sheet1!$B$13:$L$13</c:f>
              <c:numCache>
                <c:formatCode>0</c:formatCode>
                <c:ptCount val="11"/>
                <c:pt idx="0">
                  <c:v>0.8</c:v>
                </c:pt>
                <c:pt idx="1">
                  <c:v>0.794</c:v>
                </c:pt>
                <c:pt idx="2">
                  <c:v>0.701</c:v>
                </c:pt>
                <c:pt idx="3">
                  <c:v>0.897</c:v>
                </c:pt>
                <c:pt idx="4">
                  <c:v>2.80769369127483</c:v>
                </c:pt>
                <c:pt idx="5">
                  <c:v>4.121031336226894</c:v>
                </c:pt>
                <c:pt idx="6">
                  <c:v>4.668372131641409</c:v>
                </c:pt>
                <c:pt idx="7">
                  <c:v>6.00728103382975</c:v>
                </c:pt>
                <c:pt idx="8">
                  <c:v>7.483903559525446</c:v>
                </c:pt>
                <c:pt idx="9">
                  <c:v>9.38062712840699</c:v>
                </c:pt>
                <c:pt idx="10">
                  <c:v>10.99728333516487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Sheet1!$A$14</c:f>
              <c:strCache>
                <c:ptCount val="1"/>
                <c:pt idx="0">
                  <c:v>Italy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Sheet1!$B$3:$L$3</c:f>
              <c:numCache>
                <c:formatCode>General</c:formatCode>
                <c:ptCount val="11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</c:numCache>
            </c:numRef>
          </c:cat>
          <c:val>
            <c:numRef>
              <c:f>Sheet1!$B$14:$L$14</c:f>
              <c:numCache>
                <c:formatCode>0</c:formatCode>
                <c:ptCount val="11"/>
                <c:pt idx="0">
                  <c:v>6.6</c:v>
                </c:pt>
                <c:pt idx="1">
                  <c:v>6.996</c:v>
                </c:pt>
                <c:pt idx="2">
                  <c:v>6.568</c:v>
                </c:pt>
                <c:pt idx="3">
                  <c:v>5.778</c:v>
                </c:pt>
                <c:pt idx="4">
                  <c:v>6.282581039946266</c:v>
                </c:pt>
                <c:pt idx="5">
                  <c:v>9.446343739278801</c:v>
                </c:pt>
                <c:pt idx="6">
                  <c:v>10.0278370674613</c:v>
                </c:pt>
                <c:pt idx="7">
                  <c:v>11.7423491843706</c:v>
                </c:pt>
                <c:pt idx="8">
                  <c:v>13.7463696406392</c:v>
                </c:pt>
                <c:pt idx="9">
                  <c:v>16.5427056350995</c:v>
                </c:pt>
                <c:pt idx="10">
                  <c:v>18.81083127076545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Sheet1!$A$15</c:f>
              <c:strCache>
                <c:ptCount val="1"/>
                <c:pt idx="0">
                  <c:v>Greece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Sheet1!$B$3:$L$3</c:f>
              <c:numCache>
                <c:formatCode>General</c:formatCode>
                <c:ptCount val="11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</c:numCache>
            </c:numRef>
          </c:cat>
          <c:val>
            <c:numRef>
              <c:f>Sheet1!$B$15:$L$15</c:f>
              <c:numCache>
                <c:formatCode>0</c:formatCode>
                <c:ptCount val="11"/>
                <c:pt idx="0">
                  <c:v>7.0</c:v>
                </c:pt>
                <c:pt idx="1">
                  <c:v>6.3</c:v>
                </c:pt>
                <c:pt idx="2">
                  <c:v>5.4</c:v>
                </c:pt>
                <c:pt idx="3">
                  <c:v>4.6</c:v>
                </c:pt>
                <c:pt idx="4">
                  <c:v>4.67274772895685</c:v>
                </c:pt>
                <c:pt idx="5">
                  <c:v>6.953954606307327</c:v>
                </c:pt>
                <c:pt idx="6">
                  <c:v>9.11734433232386</c:v>
                </c:pt>
                <c:pt idx="7">
                  <c:v>14.4282542935832</c:v>
                </c:pt>
                <c:pt idx="8">
                  <c:v>23.2703887873912</c:v>
                </c:pt>
                <c:pt idx="9">
                  <c:v>31.8989384689708</c:v>
                </c:pt>
                <c:pt idx="10">
                  <c:v>33.4763784751451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61231784"/>
        <c:axId val="-1986111400"/>
      </c:lineChart>
      <c:catAx>
        <c:axId val="-1961231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986111400"/>
        <c:crosses val="autoZero"/>
        <c:auto val="1"/>
        <c:lblAlgn val="ctr"/>
        <c:lblOffset val="100"/>
        <c:noMultiLvlLbl val="0"/>
      </c:catAx>
      <c:valAx>
        <c:axId val="-1986111400"/>
        <c:scaling>
          <c:orientation val="minMax"/>
          <c:max val="35.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1961231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9133858267717"/>
          <c:y val="0.053375381106739"/>
          <c:w val="0.176421697287839"/>
          <c:h val="0.343266615303749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56701334208224"/>
          <c:y val="0.0283562369487349"/>
          <c:w val="0.936199693788276"/>
          <c:h val="0.880210900442629"/>
        </c:manualLayout>
      </c:layout>
      <c:lineChart>
        <c:grouping val="standar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Macedonia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Sheet1!$D$3:$L$3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Sheet1!$D$4:$L$4</c:f>
              <c:numCache>
                <c:formatCode>0</c:formatCode>
                <c:ptCount val="9"/>
                <c:pt idx="0">
                  <c:v>11.214</c:v>
                </c:pt>
                <c:pt idx="1">
                  <c:v>7.513999999999998</c:v>
                </c:pt>
                <c:pt idx="2">
                  <c:v>6.714619548981405</c:v>
                </c:pt>
                <c:pt idx="3">
                  <c:v>8.93736962216569</c:v>
                </c:pt>
                <c:pt idx="4">
                  <c:v>9.04070956501971</c:v>
                </c:pt>
                <c:pt idx="5">
                  <c:v>9.52269121137581</c:v>
                </c:pt>
                <c:pt idx="6">
                  <c:v>10.1123971304148</c:v>
                </c:pt>
                <c:pt idx="7">
                  <c:v>10.9395684304263</c:v>
                </c:pt>
                <c:pt idx="8">
                  <c:v>11.3255207241088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Bosnia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Sheet1!$D$3:$L$3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Sheet1!$D$5:$L$5</c:f>
              <c:numCache>
                <c:formatCode>0</c:formatCode>
                <c:ptCount val="9"/>
                <c:pt idx="0">
                  <c:v>3.999</c:v>
                </c:pt>
                <c:pt idx="1">
                  <c:v>3.019</c:v>
                </c:pt>
                <c:pt idx="2">
                  <c:v>3.09120794221065</c:v>
                </c:pt>
                <c:pt idx="3">
                  <c:v>5.8712072518763</c:v>
                </c:pt>
                <c:pt idx="4">
                  <c:v>11.421782175376</c:v>
                </c:pt>
                <c:pt idx="5">
                  <c:v>11.7997140822193</c:v>
                </c:pt>
                <c:pt idx="6">
                  <c:v>13.4656882284517</c:v>
                </c:pt>
                <c:pt idx="7">
                  <c:v>15.1198478740683</c:v>
                </c:pt>
                <c:pt idx="8">
                  <c:v>15.4721514915069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Croatia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Sheet1!$D$3:$L$3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Sheet1!$D$6:$L$6</c:f>
              <c:numCache>
                <c:formatCode>0</c:formatCode>
                <c:ptCount val="9"/>
                <c:pt idx="0">
                  <c:v>5.185</c:v>
                </c:pt>
                <c:pt idx="1">
                  <c:v>4.753</c:v>
                </c:pt>
                <c:pt idx="2">
                  <c:v>4.87222850589704</c:v>
                </c:pt>
                <c:pt idx="3">
                  <c:v>7.659951763691446</c:v>
                </c:pt>
                <c:pt idx="4">
                  <c:v>11.0922699048241</c:v>
                </c:pt>
                <c:pt idx="5">
                  <c:v>12.2729159322381</c:v>
                </c:pt>
                <c:pt idx="6">
                  <c:v>13.7595527847579</c:v>
                </c:pt>
                <c:pt idx="7">
                  <c:v>15.4303697522959</c:v>
                </c:pt>
                <c:pt idx="8">
                  <c:v>16.3645881026105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Sheet1!$A$7</c:f>
              <c:strCache>
                <c:ptCount val="1"/>
                <c:pt idx="0">
                  <c:v>Montenegro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Sheet1!$D$3:$L$3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Sheet1!$D$7:$L$7</c:f>
              <c:numCache>
                <c:formatCode>0</c:formatCode>
                <c:ptCount val="9"/>
                <c:pt idx="0">
                  <c:v>2.9</c:v>
                </c:pt>
                <c:pt idx="1">
                  <c:v>3.2</c:v>
                </c:pt>
                <c:pt idx="2">
                  <c:v>7.2</c:v>
                </c:pt>
                <c:pt idx="3">
                  <c:v>13.5</c:v>
                </c:pt>
                <c:pt idx="4">
                  <c:v>20.97</c:v>
                </c:pt>
                <c:pt idx="5">
                  <c:v>15.5</c:v>
                </c:pt>
                <c:pt idx="6">
                  <c:v>17.6</c:v>
                </c:pt>
                <c:pt idx="7">
                  <c:v>18.38</c:v>
                </c:pt>
                <c:pt idx="8">
                  <c:v>17.24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Sheet1!$A$8</c:f>
              <c:strCache>
                <c:ptCount val="1"/>
                <c:pt idx="0">
                  <c:v>Bulgaria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Sheet1!$D$3:$L$3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Sheet1!$D$8:$L$8</c:f>
              <c:numCache>
                <c:formatCode>0</c:formatCode>
                <c:ptCount val="9"/>
                <c:pt idx="0">
                  <c:v>2.2</c:v>
                </c:pt>
                <c:pt idx="1">
                  <c:v>2.1</c:v>
                </c:pt>
                <c:pt idx="2">
                  <c:v>2.40390652919768</c:v>
                </c:pt>
                <c:pt idx="3">
                  <c:v>6.422933859327243</c:v>
                </c:pt>
                <c:pt idx="4">
                  <c:v>11.9177087634194</c:v>
                </c:pt>
                <c:pt idx="5">
                  <c:v>14.9736139565097</c:v>
                </c:pt>
                <c:pt idx="6">
                  <c:v>16.6263209293069</c:v>
                </c:pt>
                <c:pt idx="7">
                  <c:v>16.87852083283378</c:v>
                </c:pt>
                <c:pt idx="8">
                  <c:v>18.06439211587417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Sheet1!$A$9</c:f>
              <c:strCache>
                <c:ptCount val="1"/>
                <c:pt idx="0">
                  <c:v>Romania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Sheet1!$D$3:$L$3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Sheet1!$D$9:$L$9</c:f>
              <c:numCache>
                <c:formatCode>0</c:formatCode>
                <c:ptCount val="9"/>
                <c:pt idx="0">
                  <c:v>1.8</c:v>
                </c:pt>
                <c:pt idx="1">
                  <c:v>2.585</c:v>
                </c:pt>
                <c:pt idx="2">
                  <c:v>2.74650265367714</c:v>
                </c:pt>
                <c:pt idx="3">
                  <c:v>7.891844259060076</c:v>
                </c:pt>
                <c:pt idx="4">
                  <c:v>11.8538634983107</c:v>
                </c:pt>
                <c:pt idx="5">
                  <c:v>14.3279565951415</c:v>
                </c:pt>
                <c:pt idx="6">
                  <c:v>18.23744497058318</c:v>
                </c:pt>
                <c:pt idx="7">
                  <c:v>21.8729747751981</c:v>
                </c:pt>
                <c:pt idx="8">
                  <c:v>22.2632843521478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Sheet1!$A$10</c:f>
              <c:strCache>
                <c:ptCount val="1"/>
                <c:pt idx="0">
                  <c:v>Serbia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Sheet1!$D$3:$L$3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Sheet1!$D$10:$L$10</c:f>
              <c:numCache>
                <c:formatCode>0</c:formatCode>
                <c:ptCount val="9"/>
                <c:pt idx="0">
                  <c:v>4.1</c:v>
                </c:pt>
                <c:pt idx="1">
                  <c:v>8.4</c:v>
                </c:pt>
                <c:pt idx="2">
                  <c:v>11.3</c:v>
                </c:pt>
                <c:pt idx="3">
                  <c:v>15.7</c:v>
                </c:pt>
                <c:pt idx="4">
                  <c:v>16.9</c:v>
                </c:pt>
                <c:pt idx="5">
                  <c:v>20.0</c:v>
                </c:pt>
                <c:pt idx="6">
                  <c:v>18.6</c:v>
                </c:pt>
                <c:pt idx="7">
                  <c:v>21.37</c:v>
                </c:pt>
                <c:pt idx="8">
                  <c:v>23.0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Sheet1!$A$11</c:f>
              <c:strCache>
                <c:ptCount val="1"/>
                <c:pt idx="0">
                  <c:v>Albania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numRef>
              <c:f>Sheet1!$D$3:$L$3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Sheet1!$D$11:$L$11</c:f>
              <c:numCache>
                <c:formatCode>0</c:formatCode>
                <c:ptCount val="9"/>
                <c:pt idx="0">
                  <c:v>3.1</c:v>
                </c:pt>
                <c:pt idx="1">
                  <c:v>3.4</c:v>
                </c:pt>
                <c:pt idx="2">
                  <c:v>6.6</c:v>
                </c:pt>
                <c:pt idx="3">
                  <c:v>10.5</c:v>
                </c:pt>
                <c:pt idx="4">
                  <c:v>14.0</c:v>
                </c:pt>
                <c:pt idx="5">
                  <c:v>18.8</c:v>
                </c:pt>
                <c:pt idx="6">
                  <c:v>22.5</c:v>
                </c:pt>
                <c:pt idx="7">
                  <c:v>23.5</c:v>
                </c:pt>
                <c:pt idx="8">
                  <c:v>26.30000000000109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8482840"/>
        <c:axId val="-1988791256"/>
      </c:lineChart>
      <c:catAx>
        <c:axId val="-1988482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988791256"/>
        <c:crosses val="autoZero"/>
        <c:auto val="1"/>
        <c:lblAlgn val="ctr"/>
        <c:lblOffset val="100"/>
        <c:noMultiLvlLbl val="0"/>
      </c:catAx>
      <c:valAx>
        <c:axId val="-1988791256"/>
        <c:scaling>
          <c:orientation val="minMax"/>
          <c:max val="26.0"/>
          <c:min val="0.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1988482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498454724409449"/>
          <c:y val="0.00219835262171457"/>
          <c:w val="0.447376749781277"/>
          <c:h val="0.237073770313364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Impact of the crisis on growth </a:t>
            </a:r>
            <a:r>
              <a:rPr lang="en-US" dirty="0" smtClean="0"/>
              <a:t>[b</a:t>
            </a:r>
            <a:r>
              <a:rPr lang="en-US" dirty="0"/>
              <a:t>(</a:t>
            </a:r>
            <a:r>
              <a:rPr lang="en-US" dirty="0" smtClean="0"/>
              <a:t>2)]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5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6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7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1.5 - Macedonia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2.9 Montenegro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3.7 - Serbia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4.6 - Bulgaria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5.3 - Romania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5.3 - Croatia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'Crisis impact'!$A$2:$A$29</c:f>
              <c:strCache>
                <c:ptCount val="28"/>
                <c:pt idx="0">
                  <c:v>Germany</c:v>
                </c:pt>
                <c:pt idx="1">
                  <c:v>Sweden</c:v>
                </c:pt>
                <c:pt idx="2">
                  <c:v>Estonia</c:v>
                </c:pt>
                <c:pt idx="3">
                  <c:v>France</c:v>
                </c:pt>
                <c:pt idx="4">
                  <c:v>Finland</c:v>
                </c:pt>
                <c:pt idx="5">
                  <c:v>Denmark</c:v>
                </c:pt>
                <c:pt idx="6">
                  <c:v>Austria</c:v>
                </c:pt>
                <c:pt idx="7">
                  <c:v>Italy</c:v>
                </c:pt>
                <c:pt idx="8">
                  <c:v>Belgium</c:v>
                </c:pt>
                <c:pt idx="9">
                  <c:v>Poland</c:v>
                </c:pt>
                <c:pt idx="10">
                  <c:v>Netherlands</c:v>
                </c:pt>
                <c:pt idx="11">
                  <c:v>UK</c:v>
                </c:pt>
                <c:pt idx="12">
                  <c:v>Portugal</c:v>
                </c:pt>
                <c:pt idx="13">
                  <c:v>Macedonia</c:v>
                </c:pt>
                <c:pt idx="14">
                  <c:v>Latvia</c:v>
                </c:pt>
                <c:pt idx="15">
                  <c:v>Hungary</c:v>
                </c:pt>
                <c:pt idx="16">
                  <c:v>Slovakia</c:v>
                </c:pt>
                <c:pt idx="17">
                  <c:v>Lithuania</c:v>
                </c:pt>
                <c:pt idx="18">
                  <c:v>Ireland</c:v>
                </c:pt>
                <c:pt idx="19">
                  <c:v>Czech</c:v>
                </c:pt>
                <c:pt idx="20">
                  <c:v>Spain</c:v>
                </c:pt>
                <c:pt idx="21">
                  <c:v>Montenegro</c:v>
                </c:pt>
                <c:pt idx="22">
                  <c:v>Slovenia</c:v>
                </c:pt>
                <c:pt idx="23">
                  <c:v>Serbia</c:v>
                </c:pt>
                <c:pt idx="24">
                  <c:v>Bulgaria</c:v>
                </c:pt>
                <c:pt idx="25">
                  <c:v>Romania</c:v>
                </c:pt>
                <c:pt idx="26">
                  <c:v>Croatia</c:v>
                </c:pt>
                <c:pt idx="27">
                  <c:v>Greece</c:v>
                </c:pt>
              </c:strCache>
            </c:strRef>
          </c:cat>
          <c:val>
            <c:numRef>
              <c:f>'Crisis impact'!$B$2:$B$29</c:f>
              <c:numCache>
                <c:formatCode>General</c:formatCode>
                <c:ptCount val="28"/>
                <c:pt idx="0">
                  <c:v>2.496</c:v>
                </c:pt>
                <c:pt idx="1">
                  <c:v>2.218</c:v>
                </c:pt>
                <c:pt idx="2">
                  <c:v>1.883</c:v>
                </c:pt>
                <c:pt idx="3">
                  <c:v>0.517</c:v>
                </c:pt>
                <c:pt idx="4">
                  <c:v>0.433</c:v>
                </c:pt>
                <c:pt idx="5">
                  <c:v>0.355</c:v>
                </c:pt>
                <c:pt idx="6">
                  <c:v>0.327</c:v>
                </c:pt>
                <c:pt idx="7">
                  <c:v>0.209</c:v>
                </c:pt>
                <c:pt idx="8">
                  <c:v>0.145</c:v>
                </c:pt>
                <c:pt idx="9">
                  <c:v>-0.356</c:v>
                </c:pt>
                <c:pt idx="10">
                  <c:v>-0.631</c:v>
                </c:pt>
                <c:pt idx="11">
                  <c:v>-0.664</c:v>
                </c:pt>
                <c:pt idx="12">
                  <c:v>-0.871</c:v>
                </c:pt>
                <c:pt idx="13">
                  <c:v>-1.502</c:v>
                </c:pt>
                <c:pt idx="14">
                  <c:v>-2.005</c:v>
                </c:pt>
                <c:pt idx="15">
                  <c:v>-2.13</c:v>
                </c:pt>
                <c:pt idx="16">
                  <c:v>-2.217</c:v>
                </c:pt>
                <c:pt idx="17">
                  <c:v>-2.306</c:v>
                </c:pt>
                <c:pt idx="18">
                  <c:v>-2.306</c:v>
                </c:pt>
                <c:pt idx="19">
                  <c:v>-2.375999999999999</c:v>
                </c:pt>
                <c:pt idx="20">
                  <c:v>-2.873</c:v>
                </c:pt>
                <c:pt idx="21">
                  <c:v>-2.875</c:v>
                </c:pt>
                <c:pt idx="22">
                  <c:v>-3.374</c:v>
                </c:pt>
                <c:pt idx="23">
                  <c:v>-3.728</c:v>
                </c:pt>
                <c:pt idx="24">
                  <c:v>-4.622999999999977</c:v>
                </c:pt>
                <c:pt idx="25">
                  <c:v>-5.266999999999999</c:v>
                </c:pt>
                <c:pt idx="26">
                  <c:v>-5.284</c:v>
                </c:pt>
                <c:pt idx="27">
                  <c:v>-9.341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86550072"/>
        <c:axId val="-2077481304"/>
      </c:barChart>
      <c:catAx>
        <c:axId val="-1986550072"/>
        <c:scaling>
          <c:orientation val="minMax"/>
        </c:scaling>
        <c:delete val="0"/>
        <c:axPos val="l"/>
        <c:majorTickMark val="none"/>
        <c:minorTickMark val="none"/>
        <c:tickLblPos val="low"/>
        <c:crossAx val="-2077481304"/>
        <c:crosses val="autoZero"/>
        <c:auto val="1"/>
        <c:lblAlgn val="ctr"/>
        <c:lblOffset val="100"/>
        <c:tickLblSkip val="1"/>
        <c:noMultiLvlLbl val="0"/>
      </c:catAx>
      <c:valAx>
        <c:axId val="-207748130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-1986550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'[GDP pc and growth.xlsx]COMMON'!$A$13</c:f>
              <c:strCache>
                <c:ptCount val="1"/>
                <c:pt idx="0">
                  <c:v>Italy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'[GDP pc and growth.xlsx]COMMON'!$B$10:$K$10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'[GDP pc and growth.xlsx]COMMON'!$B$13:$K$13</c:f>
              <c:numCache>
                <c:formatCode>#,##0</c:formatCode>
                <c:ptCount val="10"/>
                <c:pt idx="0">
                  <c:v>24500.0</c:v>
                </c:pt>
                <c:pt idx="1">
                  <c:v>24500.0</c:v>
                </c:pt>
                <c:pt idx="2">
                  <c:v>24900.0</c:v>
                </c:pt>
                <c:pt idx="3">
                  <c:v>25100.0</c:v>
                </c:pt>
                <c:pt idx="4">
                  <c:v>24700.0</c:v>
                </c:pt>
                <c:pt idx="5">
                  <c:v>23200.0</c:v>
                </c:pt>
                <c:pt idx="6">
                  <c:v>23500.0</c:v>
                </c:pt>
                <c:pt idx="7">
                  <c:v>23500.0</c:v>
                </c:pt>
                <c:pt idx="8">
                  <c:v>22800.0</c:v>
                </c:pt>
                <c:pt idx="9">
                  <c:v>22400.0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'[GDP pc and growth.xlsx]COMMON'!$A$14</c:f>
              <c:strCache>
                <c:ptCount val="1"/>
                <c:pt idx="0">
                  <c:v>Spain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'[GDP pc and growth.xlsx]COMMON'!$B$10:$K$10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'[GDP pc and growth.xlsx]COMMON'!$B$14:$K$14</c:f>
              <c:numCache>
                <c:formatCode>#,##0</c:formatCode>
                <c:ptCount val="10"/>
                <c:pt idx="0">
                  <c:v>20600.0</c:v>
                </c:pt>
                <c:pt idx="1">
                  <c:v>21000.0</c:v>
                </c:pt>
                <c:pt idx="2">
                  <c:v>21500.0</c:v>
                </c:pt>
                <c:pt idx="3">
                  <c:v>21800.0</c:v>
                </c:pt>
                <c:pt idx="4">
                  <c:v>21700.0</c:v>
                </c:pt>
                <c:pt idx="5">
                  <c:v>20700.0</c:v>
                </c:pt>
                <c:pt idx="6">
                  <c:v>20600.0</c:v>
                </c:pt>
                <c:pt idx="7">
                  <c:v>20600.0</c:v>
                </c:pt>
                <c:pt idx="8">
                  <c:v>20200.0</c:v>
                </c:pt>
                <c:pt idx="9">
                  <c:v>20100.0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'[GDP pc and growth.xlsx]COMMON'!$A$15</c:f>
              <c:strCache>
                <c:ptCount val="1"/>
                <c:pt idx="0">
                  <c:v>Portugal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'[GDP pc and growth.xlsx]COMMON'!$B$10:$K$10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'[GDP pc and growth.xlsx]COMMON'!$B$15:$K$15</c:f>
              <c:numCache>
                <c:formatCode>#,##0</c:formatCode>
                <c:ptCount val="10"/>
                <c:pt idx="0">
                  <c:v>14600.0</c:v>
                </c:pt>
                <c:pt idx="1">
                  <c:v>14600.0</c:v>
                </c:pt>
                <c:pt idx="2">
                  <c:v>14800.0</c:v>
                </c:pt>
                <c:pt idx="3">
                  <c:v>15100.0</c:v>
                </c:pt>
                <c:pt idx="4">
                  <c:v>15100.0</c:v>
                </c:pt>
                <c:pt idx="5">
                  <c:v>14600.0</c:v>
                </c:pt>
                <c:pt idx="6">
                  <c:v>14900.0</c:v>
                </c:pt>
                <c:pt idx="7">
                  <c:v>14700.0</c:v>
                </c:pt>
                <c:pt idx="8">
                  <c:v>14300.0</c:v>
                </c:pt>
                <c:pt idx="9">
                  <c:v>14300.0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'[GDP pc and growth.xlsx]COMMON'!$A$16</c:f>
              <c:strCache>
                <c:ptCount val="1"/>
                <c:pt idx="0">
                  <c:v>Greece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'[GDP pc and growth.xlsx]COMMON'!$B$10:$K$10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'[GDP pc and growth.xlsx]COMMON'!$B$16:$J$16</c:f>
              <c:numCache>
                <c:formatCode>#,##0</c:formatCode>
                <c:ptCount val="9"/>
                <c:pt idx="0">
                  <c:v>17100.0</c:v>
                </c:pt>
                <c:pt idx="1">
                  <c:v>17400.0</c:v>
                </c:pt>
                <c:pt idx="2">
                  <c:v>18300.0</c:v>
                </c:pt>
                <c:pt idx="3">
                  <c:v>18900.0</c:v>
                </c:pt>
                <c:pt idx="4">
                  <c:v>18800.0</c:v>
                </c:pt>
                <c:pt idx="5">
                  <c:v>18200.0</c:v>
                </c:pt>
                <c:pt idx="6">
                  <c:v>17400.0</c:v>
                </c:pt>
                <c:pt idx="7">
                  <c:v>16200.0</c:v>
                </c:pt>
                <c:pt idx="8">
                  <c:v>15100.0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93792152"/>
        <c:axId val="-1987923784"/>
      </c:lineChart>
      <c:catAx>
        <c:axId val="-1993792152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7923784"/>
        <c:crosses val="autoZero"/>
        <c:auto val="1"/>
        <c:lblAlgn val="ctr"/>
        <c:lblOffset val="100"/>
        <c:noMultiLvlLbl val="0"/>
      </c:catAx>
      <c:valAx>
        <c:axId val="-1987923784"/>
        <c:scaling>
          <c:orientation val="minMax"/>
          <c:min val="12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19937921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'[GDP pc and growth.xlsx]COMMON'!$A$19</c:f>
              <c:strCache>
                <c:ptCount val="1"/>
                <c:pt idx="0">
                  <c:v>Romania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'[GDP pc and growth.xlsx]COMMON'!$B$10:$K$10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'[GDP pc and growth.xlsx]COMMON'!$B$19:$K$19</c:f>
              <c:numCache>
                <c:formatCode>#,##0</c:formatCode>
                <c:ptCount val="10"/>
                <c:pt idx="0">
                  <c:v>3600.0</c:v>
                </c:pt>
                <c:pt idx="1">
                  <c:v>3700.0</c:v>
                </c:pt>
                <c:pt idx="2">
                  <c:v>4100.0</c:v>
                </c:pt>
                <c:pt idx="3">
                  <c:v>4400.0</c:v>
                </c:pt>
                <c:pt idx="4">
                  <c:v>4800.0</c:v>
                </c:pt>
                <c:pt idx="5">
                  <c:v>4500.0</c:v>
                </c:pt>
                <c:pt idx="6">
                  <c:v>4500.0</c:v>
                </c:pt>
                <c:pt idx="7">
                  <c:v>4600.0</c:v>
                </c:pt>
                <c:pt idx="8">
                  <c:v>4700.0</c:v>
                </c:pt>
                <c:pt idx="9">
                  <c:v>4800.0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'[GDP pc and growth.xlsx]COMMON'!$A$20</c:f>
              <c:strCache>
                <c:ptCount val="1"/>
                <c:pt idx="0">
                  <c:v>Bulgaria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'[GDP pc and growth.xlsx]COMMON'!$B$10:$K$10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'[GDP pc and growth.xlsx]COMMON'!$B$20:$K$20</c:f>
              <c:numCache>
                <c:formatCode>#,##0</c:formatCode>
                <c:ptCount val="10"/>
                <c:pt idx="0">
                  <c:v>2800.0</c:v>
                </c:pt>
                <c:pt idx="1">
                  <c:v>3000.0</c:v>
                </c:pt>
                <c:pt idx="2">
                  <c:v>3200.0</c:v>
                </c:pt>
                <c:pt idx="3">
                  <c:v>3400.0</c:v>
                </c:pt>
                <c:pt idx="4">
                  <c:v>3700.0</c:v>
                </c:pt>
                <c:pt idx="5">
                  <c:v>3500.0</c:v>
                </c:pt>
                <c:pt idx="6">
                  <c:v>3500.0</c:v>
                </c:pt>
                <c:pt idx="7">
                  <c:v>3700.0</c:v>
                </c:pt>
                <c:pt idx="8">
                  <c:v>3700.0</c:v>
                </c:pt>
                <c:pt idx="9">
                  <c:v>3800.0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'[GDP pc and growth.xlsx]COMMON'!$A$21</c:f>
              <c:strCache>
                <c:ptCount val="1"/>
                <c:pt idx="0">
                  <c:v>Croatia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'[GDP pc and growth.xlsx]COMMON'!$B$10:$K$10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'[GDP pc and growth.xlsx]COMMON'!$B$21:$K$21</c:f>
              <c:numCache>
                <c:formatCode>#,##0</c:formatCode>
                <c:ptCount val="10"/>
                <c:pt idx="0">
                  <c:v>8000.0</c:v>
                </c:pt>
                <c:pt idx="1">
                  <c:v>8400.0</c:v>
                </c:pt>
                <c:pt idx="2">
                  <c:v>8800.0</c:v>
                </c:pt>
                <c:pt idx="3">
                  <c:v>9200.0</c:v>
                </c:pt>
                <c:pt idx="4">
                  <c:v>9400.0</c:v>
                </c:pt>
                <c:pt idx="5">
                  <c:v>8800.0</c:v>
                </c:pt>
                <c:pt idx="6">
                  <c:v>8600.0</c:v>
                </c:pt>
                <c:pt idx="7">
                  <c:v>8600.0</c:v>
                </c:pt>
                <c:pt idx="8">
                  <c:v>8400.0</c:v>
                </c:pt>
                <c:pt idx="9">
                  <c:v>8400.0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'[GDP pc and growth.xlsx]COMMON'!$A$22</c:f>
              <c:strCache>
                <c:ptCount val="1"/>
                <c:pt idx="0">
                  <c:v>Macedonia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'[GDP pc and growth.xlsx]COMMON'!$B$10:$K$10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'[GDP pc and growth.xlsx]COMMON'!$B$22:$K$22</c:f>
              <c:numCache>
                <c:formatCode>#,##0</c:formatCode>
                <c:ptCount val="10"/>
                <c:pt idx="0">
                  <c:v>2300.0</c:v>
                </c:pt>
                <c:pt idx="1">
                  <c:v>2400.0</c:v>
                </c:pt>
                <c:pt idx="2">
                  <c:v>2500.0</c:v>
                </c:pt>
                <c:pt idx="3">
                  <c:v>2600.0</c:v>
                </c:pt>
                <c:pt idx="4">
                  <c:v>2800.0</c:v>
                </c:pt>
                <c:pt idx="5">
                  <c:v>2700.0</c:v>
                </c:pt>
                <c:pt idx="6">
                  <c:v>2800.0</c:v>
                </c:pt>
                <c:pt idx="7">
                  <c:v>2900.0</c:v>
                </c:pt>
                <c:pt idx="8" formatCode="General">
                  <c:v>#N/A</c:v>
                </c:pt>
                <c:pt idx="9" formatCode="General">
                  <c:v>#N/A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'[GDP pc and growth.xlsx]COMMON'!$A$23</c:f>
              <c:strCache>
                <c:ptCount val="1"/>
                <c:pt idx="0">
                  <c:v>Serbia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'[GDP pc and growth.xlsx]COMMON'!$B$10:$K$10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'[GDP pc and growth.xlsx]COMMON'!$B$23:$K$23</c:f>
              <c:numCache>
                <c:formatCode>#,##0</c:formatCode>
                <c:ptCount val="10"/>
                <c:pt idx="0">
                  <c:v>2600.0</c:v>
                </c:pt>
                <c:pt idx="1">
                  <c:v>2700.0</c:v>
                </c:pt>
                <c:pt idx="2">
                  <c:v>2800.0</c:v>
                </c:pt>
                <c:pt idx="3">
                  <c:v>3000.0</c:v>
                </c:pt>
                <c:pt idx="4">
                  <c:v>3100.0</c:v>
                </c:pt>
                <c:pt idx="5">
                  <c:v>3000.0</c:v>
                </c:pt>
                <c:pt idx="6">
                  <c:v>3100.0</c:v>
                </c:pt>
                <c:pt idx="7">
                  <c:v>3100.0</c:v>
                </c:pt>
                <c:pt idx="8">
                  <c:v>3100.0</c:v>
                </c:pt>
                <c:pt idx="9" formatCode="General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79309752"/>
        <c:axId val="-1993862504"/>
      </c:lineChart>
      <c:catAx>
        <c:axId val="-2079309752"/>
        <c:scaling>
          <c:orientation val="minMax"/>
        </c:scaling>
        <c:delete val="0"/>
        <c:axPos val="b"/>
        <c:majorTickMark val="out"/>
        <c:minorTickMark val="none"/>
        <c:tickLblPos val="nextTo"/>
        <c:crossAx val="-1993862504"/>
        <c:crosses val="autoZero"/>
        <c:auto val="1"/>
        <c:lblAlgn val="ctr"/>
        <c:lblOffset val="100"/>
        <c:noMultiLvlLbl val="0"/>
      </c:catAx>
      <c:valAx>
        <c:axId val="-1993862504"/>
        <c:scaling>
          <c:orientation val="minMax"/>
          <c:min val="2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079309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30014824535822"/>
          <c:y val="0.0601851851851852"/>
          <c:w val="0.936998517546418"/>
          <c:h val="0.87962962962963"/>
        </c:manualLayout>
      </c:layout>
      <c:lineChart>
        <c:grouping val="standard"/>
        <c:varyColors val="0"/>
        <c:ser>
          <c:idx val="1"/>
          <c:order val="0"/>
          <c:tx>
            <c:strRef>
              <c:f>COMMON!$M$13</c:f>
              <c:strCache>
                <c:ptCount val="1"/>
                <c:pt idx="0">
                  <c:v>Italy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COMMON!$N$13:$W$13</c:f>
              <c:numCache>
                <c:formatCode>0</c:formatCode>
                <c:ptCount val="10"/>
                <c:pt idx="0">
                  <c:v>0.7</c:v>
                </c:pt>
                <c:pt idx="1">
                  <c:v>0.2</c:v>
                </c:pt>
                <c:pt idx="2">
                  <c:v>1.6</c:v>
                </c:pt>
                <c:pt idx="3">
                  <c:v>0.9</c:v>
                </c:pt>
                <c:pt idx="4">
                  <c:v>-1.9</c:v>
                </c:pt>
                <c:pt idx="5">
                  <c:v>-6.1</c:v>
                </c:pt>
                <c:pt idx="6">
                  <c:v>1.2</c:v>
                </c:pt>
                <c:pt idx="7">
                  <c:v>0.1</c:v>
                </c:pt>
                <c:pt idx="8">
                  <c:v>-2.7</c:v>
                </c:pt>
                <c:pt idx="9">
                  <c:v>-2.1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COMMON!$M$14</c:f>
              <c:strCache>
                <c:ptCount val="1"/>
                <c:pt idx="0">
                  <c:v>Spain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COMMON!$N$14:$W$14</c:f>
              <c:numCache>
                <c:formatCode>0</c:formatCode>
                <c:ptCount val="10"/>
                <c:pt idx="0">
                  <c:v>1.6</c:v>
                </c:pt>
                <c:pt idx="1">
                  <c:v>1.9</c:v>
                </c:pt>
                <c:pt idx="2">
                  <c:v>2.5</c:v>
                </c:pt>
                <c:pt idx="3">
                  <c:v>1.6</c:v>
                </c:pt>
                <c:pt idx="4">
                  <c:v>-0.7</c:v>
                </c:pt>
                <c:pt idx="5">
                  <c:v>-4.5</c:v>
                </c:pt>
                <c:pt idx="6">
                  <c:v>-0.5</c:v>
                </c:pt>
                <c:pt idx="7">
                  <c:v>-0.1</c:v>
                </c:pt>
                <c:pt idx="8">
                  <c:v>-1.7</c:v>
                </c:pt>
                <c:pt idx="9">
                  <c:v>-0.7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COMMON!$M$15</c:f>
              <c:strCache>
                <c:ptCount val="1"/>
                <c:pt idx="0">
                  <c:v>Portugal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COMMON!$N$15:$W$15</c:f>
              <c:numCache>
                <c:formatCode>0</c:formatCode>
                <c:ptCount val="10"/>
                <c:pt idx="0">
                  <c:v>1.0</c:v>
                </c:pt>
                <c:pt idx="1">
                  <c:v>0.3</c:v>
                </c:pt>
                <c:pt idx="2">
                  <c:v>1.1</c:v>
                </c:pt>
                <c:pt idx="3">
                  <c:v>2.1</c:v>
                </c:pt>
                <c:pt idx="4">
                  <c:v>-0.1</c:v>
                </c:pt>
                <c:pt idx="5">
                  <c:v>-3.0</c:v>
                </c:pt>
                <c:pt idx="6">
                  <c:v>1.9</c:v>
                </c:pt>
                <c:pt idx="7">
                  <c:v>-1.1</c:v>
                </c:pt>
                <c:pt idx="8">
                  <c:v>-2.8</c:v>
                </c:pt>
                <c:pt idx="9">
                  <c:v>-0.5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COMMON!$M$16</c:f>
              <c:strCache>
                <c:ptCount val="1"/>
                <c:pt idx="0">
                  <c:v>Greece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COMMON!$N$16:$V$16</c:f>
              <c:numCache>
                <c:formatCode>0</c:formatCode>
                <c:ptCount val="9"/>
                <c:pt idx="0">
                  <c:v>4.0</c:v>
                </c:pt>
                <c:pt idx="1">
                  <c:v>1.9</c:v>
                </c:pt>
                <c:pt idx="2">
                  <c:v>5.2</c:v>
                </c:pt>
                <c:pt idx="3">
                  <c:v>3.2</c:v>
                </c:pt>
                <c:pt idx="4">
                  <c:v>-0.4</c:v>
                </c:pt>
                <c:pt idx="5">
                  <c:v>-3.1</c:v>
                </c:pt>
                <c:pt idx="6">
                  <c:v>-4.7</c:v>
                </c:pt>
                <c:pt idx="7">
                  <c:v>-6.9</c:v>
                </c:pt>
                <c:pt idx="8">
                  <c:v>-6.7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90536584"/>
        <c:axId val="-1987427192"/>
      </c:lineChart>
      <c:catAx>
        <c:axId val="-1990536584"/>
        <c:scaling>
          <c:orientation val="minMax"/>
        </c:scaling>
        <c:delete val="0"/>
        <c:axPos val="b"/>
        <c:majorTickMark val="out"/>
        <c:minorTickMark val="none"/>
        <c:tickLblPos val="low"/>
        <c:crossAx val="-1987427192"/>
        <c:crosses val="autoZero"/>
        <c:auto val="1"/>
        <c:lblAlgn val="ctr"/>
        <c:lblOffset val="100"/>
        <c:noMultiLvlLbl val="0"/>
      </c:catAx>
      <c:valAx>
        <c:axId val="-1987427192"/>
        <c:scaling>
          <c:orientation val="minMax"/>
          <c:max val="10.0"/>
          <c:min val="-8.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1990536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4663167104112"/>
          <c:y val="0.56385498687664"/>
          <c:w val="0.184225721784777"/>
          <c:h val="0.335252624671916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30014824535822"/>
          <c:y val="0.0601851851851852"/>
          <c:w val="0.936998517546418"/>
          <c:h val="0.87962962962963"/>
        </c:manualLayout>
      </c:layout>
      <c:lineChart>
        <c:grouping val="standard"/>
        <c:varyColors val="0"/>
        <c:ser>
          <c:idx val="0"/>
          <c:order val="0"/>
          <c:tx>
            <c:strRef>
              <c:f>COMMON!$M$19</c:f>
              <c:strCache>
                <c:ptCount val="1"/>
                <c:pt idx="0">
                  <c:v>Romania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COMMON!$N$19:$W$19</c:f>
              <c:numCache>
                <c:formatCode>0</c:formatCode>
                <c:ptCount val="10"/>
                <c:pt idx="0">
                  <c:v>9.1</c:v>
                </c:pt>
                <c:pt idx="1">
                  <c:v>4.8</c:v>
                </c:pt>
                <c:pt idx="2">
                  <c:v>8.5</c:v>
                </c:pt>
                <c:pt idx="3">
                  <c:v>7.9</c:v>
                </c:pt>
                <c:pt idx="4">
                  <c:v>9.2</c:v>
                </c:pt>
                <c:pt idx="5">
                  <c:v>-5.8</c:v>
                </c:pt>
                <c:pt idx="6">
                  <c:v>-0.6</c:v>
                </c:pt>
                <c:pt idx="7">
                  <c:v>2.8</c:v>
                </c:pt>
                <c:pt idx="8">
                  <c:v>1.0</c:v>
                </c:pt>
                <c:pt idx="9">
                  <c:v>3.9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COMMON!$M$20</c:f>
              <c:strCache>
                <c:ptCount val="1"/>
                <c:pt idx="0">
                  <c:v>Bulgaria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COMMON!$N$20:$W$20</c:f>
              <c:numCache>
                <c:formatCode>0</c:formatCode>
                <c:ptCount val="10"/>
                <c:pt idx="0">
                  <c:v>7.3</c:v>
                </c:pt>
                <c:pt idx="1">
                  <c:v>6.9</c:v>
                </c:pt>
                <c:pt idx="2">
                  <c:v>6.8</c:v>
                </c:pt>
                <c:pt idx="3">
                  <c:v>7.0</c:v>
                </c:pt>
                <c:pt idx="4">
                  <c:v>6.7</c:v>
                </c:pt>
                <c:pt idx="5">
                  <c:v>-5.0</c:v>
                </c:pt>
                <c:pt idx="6">
                  <c:v>1.1</c:v>
                </c:pt>
                <c:pt idx="7">
                  <c:v>4.4</c:v>
                </c:pt>
                <c:pt idx="8">
                  <c:v>1.2</c:v>
                </c:pt>
                <c:pt idx="9">
                  <c:v>1.4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COMMON!$M$21</c:f>
              <c:strCache>
                <c:ptCount val="1"/>
                <c:pt idx="0">
                  <c:v>Croatia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COMMON!$N$21:$W$21</c:f>
              <c:numCache>
                <c:formatCode>0</c:formatCode>
                <c:ptCount val="10"/>
                <c:pt idx="0">
                  <c:v>4.1</c:v>
                </c:pt>
                <c:pt idx="1">
                  <c:v>4.2</c:v>
                </c:pt>
                <c:pt idx="2">
                  <c:v>4.9</c:v>
                </c:pt>
                <c:pt idx="3">
                  <c:v>5.1</c:v>
                </c:pt>
                <c:pt idx="4">
                  <c:v>2.1</c:v>
                </c:pt>
                <c:pt idx="5">
                  <c:v>-6.8</c:v>
                </c:pt>
                <c:pt idx="6">
                  <c:v>-2.0</c:v>
                </c:pt>
                <c:pt idx="7">
                  <c:v>0.1</c:v>
                </c:pt>
                <c:pt idx="8">
                  <c:v>-1.9</c:v>
                </c:pt>
                <c:pt idx="9">
                  <c:v>-0.5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COMMON!$M$22</c:f>
              <c:strCache>
                <c:ptCount val="1"/>
                <c:pt idx="0">
                  <c:v>Macedonia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COMMON!$N$22:$W$22</c:f>
              <c:numCache>
                <c:formatCode>0</c:formatCode>
                <c:ptCount val="10"/>
                <c:pt idx="0">
                  <c:v>4.3</c:v>
                </c:pt>
                <c:pt idx="1">
                  <c:v>4.1</c:v>
                </c:pt>
                <c:pt idx="2">
                  <c:v>4.9</c:v>
                </c:pt>
                <c:pt idx="3">
                  <c:v>6.0</c:v>
                </c:pt>
                <c:pt idx="4">
                  <c:v>4.8</c:v>
                </c:pt>
                <c:pt idx="5">
                  <c:v>-1.1</c:v>
                </c:pt>
                <c:pt idx="6">
                  <c:v>2.7</c:v>
                </c:pt>
                <c:pt idx="7">
                  <c:v>2.6</c:v>
                </c:pt>
                <c:pt idx="8">
                  <c:v>#N/A</c:v>
                </c:pt>
                <c:pt idx="9">
                  <c:v>#N/A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COMMON!$M$23</c:f>
              <c:strCache>
                <c:ptCount val="1"/>
                <c:pt idx="0">
                  <c:v>Serbia</c:v>
                </c:pt>
              </c:strCache>
            </c:strRef>
          </c:tx>
          <c:spPr>
            <a:ln w="127000"/>
          </c:spPr>
          <c:marker>
            <c:symbol val="none"/>
          </c:marker>
          <c:cat>
            <c:strRef>
              <c:f>COMMON!$N$10:$W$10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COMMON!$N$23:$W$23</c:f>
              <c:numCache>
                <c:formatCode>0</c:formatCode>
                <c:ptCount val="10"/>
                <c:pt idx="0">
                  <c:v>9.6</c:v>
                </c:pt>
                <c:pt idx="1">
                  <c:v>5.7</c:v>
                </c:pt>
                <c:pt idx="2">
                  <c:v>4.0</c:v>
                </c:pt>
                <c:pt idx="3">
                  <c:v>5.8</c:v>
                </c:pt>
                <c:pt idx="4">
                  <c:v>4.3</c:v>
                </c:pt>
                <c:pt idx="5">
                  <c:v>-3.1</c:v>
                </c:pt>
                <c:pt idx="6">
                  <c:v>1.4</c:v>
                </c:pt>
                <c:pt idx="7">
                  <c:v>2.4</c:v>
                </c:pt>
                <c:pt idx="8">
                  <c:v>-1.0</c:v>
                </c:pt>
                <c:pt idx="9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8206648"/>
        <c:axId val="-1988465672"/>
      </c:lineChart>
      <c:catAx>
        <c:axId val="-1988206648"/>
        <c:scaling>
          <c:orientation val="minMax"/>
        </c:scaling>
        <c:delete val="0"/>
        <c:axPos val="b"/>
        <c:majorTickMark val="out"/>
        <c:minorTickMark val="none"/>
        <c:tickLblPos val="low"/>
        <c:crossAx val="-1988465672"/>
        <c:crosses val="autoZero"/>
        <c:auto val="1"/>
        <c:lblAlgn val="ctr"/>
        <c:lblOffset val="100"/>
        <c:noMultiLvlLbl val="0"/>
      </c:catAx>
      <c:valAx>
        <c:axId val="-1988465672"/>
        <c:scaling>
          <c:orientation val="minMax"/>
          <c:max val="10.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1988206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988606736657918"/>
          <c:y val="0.540706838728492"/>
          <c:w val="0.215028215223097"/>
          <c:h val="0.353771143190434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3681102362205"/>
          <c:y val="0.0601851851851852"/>
          <c:w val="0.914804461942257"/>
          <c:h val="0.822469378827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Pavia!$B$3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Pavia!$A$12:$A$15</c:f>
              <c:strCache>
                <c:ptCount val="4"/>
                <c:pt idx="0">
                  <c:v>Italy</c:v>
                </c:pt>
                <c:pt idx="1">
                  <c:v>Portugal</c:v>
                </c:pt>
                <c:pt idx="2">
                  <c:v>Greece</c:v>
                </c:pt>
                <c:pt idx="3">
                  <c:v>Spain</c:v>
                </c:pt>
              </c:strCache>
            </c:strRef>
          </c:cat>
          <c:val>
            <c:numRef>
              <c:f>Pavia!$B$12:$B$15</c:f>
              <c:numCache>
                <c:formatCode>0</c:formatCode>
                <c:ptCount val="4"/>
                <c:pt idx="0">
                  <c:v>7.1</c:v>
                </c:pt>
                <c:pt idx="1">
                  <c:v>7.9</c:v>
                </c:pt>
                <c:pt idx="2">
                  <c:v>8.1</c:v>
                </c:pt>
                <c:pt idx="3">
                  <c:v>13.8</c:v>
                </c:pt>
              </c:numCache>
            </c:numRef>
          </c:val>
        </c:ser>
        <c:ser>
          <c:idx val="1"/>
          <c:order val="1"/>
          <c:tx>
            <c:strRef>
              <c:f>Pavia!$C$3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Pavia!$A$12:$A$15</c:f>
              <c:strCache>
                <c:ptCount val="4"/>
                <c:pt idx="0">
                  <c:v>Italy</c:v>
                </c:pt>
                <c:pt idx="1">
                  <c:v>Portugal</c:v>
                </c:pt>
                <c:pt idx="2">
                  <c:v>Greece</c:v>
                </c:pt>
                <c:pt idx="3">
                  <c:v>Spain</c:v>
                </c:pt>
              </c:strCache>
            </c:strRef>
          </c:cat>
          <c:val>
            <c:numRef>
              <c:f>Pavia!$C$12:$C$15</c:f>
              <c:numCache>
                <c:formatCode>0</c:formatCode>
                <c:ptCount val="4"/>
                <c:pt idx="0">
                  <c:v>12.7</c:v>
                </c:pt>
                <c:pt idx="1">
                  <c:v>15.5</c:v>
                </c:pt>
                <c:pt idx="2">
                  <c:v>27.8</c:v>
                </c:pt>
                <c:pt idx="3">
                  <c:v>25.7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84303848"/>
        <c:axId val="-1984620248"/>
      </c:barChart>
      <c:catAx>
        <c:axId val="-1984303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1984620248"/>
        <c:crosses val="autoZero"/>
        <c:auto val="1"/>
        <c:lblAlgn val="ctr"/>
        <c:lblOffset val="100"/>
        <c:noMultiLvlLbl val="0"/>
      </c:catAx>
      <c:valAx>
        <c:axId val="-198462024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1984303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909503499562554"/>
          <c:y val="0.0865965983371936"/>
          <c:w val="0.109049650043745"/>
          <c:h val="0.185952901720618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0.22626</cdr:x>
      <cdr:y>0.41342</cdr:y>
    </cdr:from>
    <cdr:to>
      <cdr:x>0.23123</cdr:x>
      <cdr:y>0.55531</cdr:y>
    </cdr:to>
    <cdr:sp macro="" textlink="">
      <cdr:nvSpPr>
        <cdr:cNvPr id="3" name="Left Bracket 2"/>
        <cdr:cNvSpPr/>
      </cdr:nvSpPr>
      <cdr:spPr>
        <a:xfrm xmlns:a="http://schemas.openxmlformats.org/drawingml/2006/main">
          <a:off x="2081383" y="2649904"/>
          <a:ext cx="45719" cy="909435"/>
        </a:xfrm>
        <a:prstGeom xmlns:a="http://schemas.openxmlformats.org/drawingml/2006/main" prst="leftBracket">
          <a:avLst/>
        </a:prstGeom>
        <a:ln xmlns:a="http://schemas.openxmlformats.org/drawingml/2006/main" w="34925">
          <a:solidFill>
            <a:srgbClr val="3366FF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7FA5D-E067-0749-AAC8-5FF4BB6C42D5}" type="datetimeFigureOut">
              <a:rPr lang="en-US" smtClean="0"/>
              <a:t>24/04/2015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27D75-A1D9-FF4D-B5DA-A7BCB5BF4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2628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DD179-F84D-474D-AC41-3D21BD861C86}" type="datetimeFigureOut">
              <a:rPr lang="en-US" smtClean="0"/>
              <a:t>24/04/2015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60E55-8C10-7042-ABD0-921732F1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020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GDP</a:t>
            </a:r>
            <a:r>
              <a:rPr lang="en-GB" baseline="0" dirty="0" smtClean="0"/>
              <a:t> per capita levels </a:t>
            </a:r>
          </a:p>
          <a:p>
            <a:r>
              <a:rPr lang="en-GB" baseline="0" dirty="0" smtClean="0"/>
              <a:t>GREECE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60E55-8C10-7042-ABD0-921732F12DC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7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Pre-crisis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grpwth</a:t>
            </a:r>
            <a:r>
              <a:rPr lang="en-GB" baseline="0" dirty="0" smtClean="0"/>
              <a:t> rates, post crisis </a:t>
            </a:r>
            <a:r>
              <a:rPr lang="en-GB" baseline="0" dirty="0" err="1" smtClean="0"/>
              <a:t>growt</a:t>
            </a:r>
            <a:r>
              <a:rPr lang="en-GB" baseline="0" dirty="0" smtClean="0"/>
              <a:t> rates</a:t>
            </a:r>
          </a:p>
          <a:p>
            <a:r>
              <a:rPr lang="en-GB" baseline="0" dirty="0" smtClean="0"/>
              <a:t>GREECE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60E55-8C10-7042-ABD0-921732F12DC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94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Here Greece fits better with the SEE group, but</a:t>
            </a:r>
            <a:r>
              <a:rPr lang="en-GB" baseline="0" dirty="0" smtClean="0"/>
              <a:t> only</a:t>
            </a:r>
            <a:r>
              <a:rPr lang="en-GB" dirty="0" smtClean="0"/>
              <a:t> from the point of view that it had higher</a:t>
            </a:r>
            <a:r>
              <a:rPr lang="en-GB" baseline="0" dirty="0" smtClean="0"/>
              <a:t> pre-crisis growth rates. This may not be the case with the post-crisis growth.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A2E23-889F-2942-9E98-63D4B3D32C85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26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another example where Greece fits better with the SEE group.</a:t>
            </a:r>
            <a:r>
              <a:rPr lang="en-GB" baseline="0" dirty="0" smtClean="0"/>
              <a:t> Its unemployment rate is similar to the highest SEE unemployment rates of Macedonia and Bosnia. But then, Spain is not further away either with respect to unemployment rates.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A2E23-889F-2942-9E98-63D4B3D32C85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63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60E55-8C10-7042-ABD0-921732F12DC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3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greatest gap is for Greece (12%)</a:t>
            </a:r>
            <a:r>
              <a:rPr lang="en-GB" baseline="0" dirty="0" smtClean="0"/>
              <a:t> followed by Romania (11.5), Bulgaria, Croatia, Serbia.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A2E23-889F-2942-9E98-63D4B3D32C85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839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Severely materially deprived persons have living conditions severely constrained by a lack of resources, they experience at least 4 out of 9 following deprivations items: cannot afford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to pay rent or utility bills, ii) keep home adequately warm, iii) face unexpected expenses, iv) eat meat, fish or a protein equivalent every second day, v) a week holiday away from home, vi) a car, vii) a washing machine, viii) a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colour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TV, or ix) a telephone.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A2E23-889F-2942-9E98-63D4B3D32C85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176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Here again Greece fits much better with the SEE group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A2E23-889F-2942-9E98-63D4B3D32C85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617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Here again Greece fits much better with the SEE group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A2E23-889F-2942-9E98-63D4B3D32C85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61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3562-8C38-B047-A4C6-2A6FA08E8FD4}" type="datetime1">
              <a:rPr lang="en-GB" smtClean="0"/>
              <a:t>24/04/2015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0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806C1-7903-624B-BEC7-465039A52D85}" type="datetime1">
              <a:rPr lang="en-GB" smtClean="0"/>
              <a:t>24/04/2015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0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A5280-778E-E444-A1AE-0573AC200483}" type="datetime1">
              <a:rPr lang="en-GB" smtClean="0"/>
              <a:t>24/04/2015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9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331-CE8D-814C-AB0A-7BF1746C0A33}" type="datetime1">
              <a:rPr lang="en-GB" smtClean="0"/>
              <a:t>24/04/2015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3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1C9A-9CB8-2B49-90CD-41E961F8019A}" type="datetime1">
              <a:rPr lang="en-GB" smtClean="0"/>
              <a:t>24/04/2015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7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D8A4-8C5F-F64C-95BF-77D4C157CFAA}" type="datetime1">
              <a:rPr lang="en-GB" smtClean="0"/>
              <a:t>24/04/2015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DDD0-D915-6D41-A884-9007299E9362}" type="datetime1">
              <a:rPr lang="en-GB" smtClean="0"/>
              <a:t>24/04/2015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F886-5BBF-564F-B317-5359CBEEF21B}" type="datetime1">
              <a:rPr lang="en-GB" smtClean="0"/>
              <a:t>24/04/2015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6949-1F9C-B649-9D80-FD62BD551FA2}" type="datetime1">
              <a:rPr lang="en-GB" smtClean="0"/>
              <a:t>24/04/2015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A0BB-DB0B-5C46-9BB6-97CF7DC8A25F}" type="datetime1">
              <a:rPr lang="en-GB" smtClean="0"/>
              <a:t>24/04/2015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2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9F12-EA08-234A-8D1B-17734D73D9CB}" type="datetime1">
              <a:rPr lang="en-GB" smtClean="0"/>
              <a:t>24/04/2015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2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FF180-13B9-4D48-8775-8370AF09F96D}" type="datetime1">
              <a:rPr lang="en-GB" smtClean="0"/>
              <a:t>24/04/2015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D12E5-1A04-944B-A845-7D936AB9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package" Target="../embeddings/Microsoft_Word_Document3.docx"/><Relationship Id="rId5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package" Target="../embeddings/Microsoft_Word_Document4.docx"/><Relationship Id="rId5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package" Target="../embeddings/Microsoft_Word_Document5.docx"/><Relationship Id="rId5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package" Target="../embeddings/Microsoft_Word_Document6.docx"/><Relationship Id="rId5" Type="http://schemas.openxmlformats.org/officeDocument/2006/relationships/image" Target="../media/image6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Relationship Id="rId3" Type="http://schemas.openxmlformats.org/officeDocument/2006/relationships/chart" Target="../charts/chart2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Relationship Id="rId3" Type="http://schemas.openxmlformats.org/officeDocument/2006/relationships/chart" Target="../charts/chart2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4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4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Secular stagnation and growth in EU periphery and super-periphery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 Bartlett (LSE)</a:t>
            </a:r>
          </a:p>
          <a:p>
            <a:r>
              <a:rPr lang="en-US" dirty="0" smtClean="0"/>
              <a:t>Ivana </a:t>
            </a:r>
            <a:r>
              <a:rPr lang="en-US" dirty="0" err="1" smtClean="0"/>
              <a:t>Prica</a:t>
            </a:r>
            <a:r>
              <a:rPr lang="en-US" dirty="0" smtClean="0"/>
              <a:t> (Faculty of Economics, Belgrade)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653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</a:t>
            </a:r>
            <a:r>
              <a:rPr lang="en-US" dirty="0"/>
              <a:t>-</a:t>
            </a:r>
            <a:r>
              <a:rPr lang="en-US" dirty="0" smtClean="0"/>
              <a:t>periphery dependency model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2900" dirty="0" smtClean="0"/>
              <a:t>Model</a:t>
            </a:r>
            <a:r>
              <a:rPr lang="en-US" sz="2900" dirty="0"/>
              <a:t>:</a:t>
            </a:r>
          </a:p>
          <a:p>
            <a:pPr lvl="1"/>
            <a:r>
              <a:rPr lang="en-US" sz="2500" dirty="0"/>
              <a:t>G (c</a:t>
            </a:r>
            <a:r>
              <a:rPr lang="en-US" sz="2500" i="1" baseline="-25000" dirty="0"/>
              <a:t>it</a:t>
            </a:r>
            <a:r>
              <a:rPr lang="en-US" sz="2500" dirty="0"/>
              <a:t>) = b(o) + b(1) * </a:t>
            </a:r>
            <a:r>
              <a:rPr lang="en-US" sz="2500" dirty="0" smtClean="0"/>
              <a:t>G (EU27</a:t>
            </a:r>
            <a:r>
              <a:rPr lang="en-US" sz="2500" i="1" baseline="-25000" dirty="0" smtClean="0"/>
              <a:t>t</a:t>
            </a:r>
            <a:r>
              <a:rPr lang="en-US" sz="2500" dirty="0" smtClean="0"/>
              <a:t>) + </a:t>
            </a:r>
            <a:r>
              <a:rPr lang="en-US" sz="2500" dirty="0"/>
              <a:t>b(2) * Crisis </a:t>
            </a:r>
            <a:r>
              <a:rPr lang="en-US" sz="2500" dirty="0" smtClean="0"/>
              <a:t>      											dummy </a:t>
            </a:r>
            <a:r>
              <a:rPr lang="en-US" sz="2500" dirty="0"/>
              <a:t>(</a:t>
            </a:r>
            <a:r>
              <a:rPr lang="en-US" sz="2500" dirty="0" smtClean="0"/>
              <a:t>c</a:t>
            </a:r>
            <a:r>
              <a:rPr lang="en-US" sz="2500" i="1" baseline="-25000" dirty="0"/>
              <a:t>it</a:t>
            </a:r>
            <a:r>
              <a:rPr lang="en-US" sz="2500" dirty="0" smtClean="0"/>
              <a:t>) + </a:t>
            </a:r>
            <a:r>
              <a:rPr lang="el-GR" sz="2500" dirty="0" smtClean="0"/>
              <a:t>ε</a:t>
            </a:r>
            <a:r>
              <a:rPr lang="en-US" sz="2500" dirty="0" smtClean="0"/>
              <a:t> </a:t>
            </a:r>
            <a:r>
              <a:rPr lang="en-US" sz="2500" dirty="0"/>
              <a:t>(</a:t>
            </a:r>
            <a:r>
              <a:rPr lang="en-US" sz="2500" dirty="0" smtClean="0"/>
              <a:t>c</a:t>
            </a:r>
            <a:r>
              <a:rPr lang="en-US" sz="2500" i="1" baseline="-25000" dirty="0"/>
              <a:t>it</a:t>
            </a:r>
            <a:r>
              <a:rPr lang="en-US" sz="2500" dirty="0" smtClean="0"/>
              <a:t>)</a:t>
            </a:r>
          </a:p>
          <a:p>
            <a:r>
              <a:rPr lang="en-US" sz="2900" dirty="0" smtClean="0"/>
              <a:t>Where</a:t>
            </a:r>
            <a:endParaRPr lang="en-US" sz="2900" dirty="0"/>
          </a:p>
          <a:p>
            <a:pPr lvl="1"/>
            <a:r>
              <a:rPr lang="en-US" sz="2500" dirty="0"/>
              <a:t>b(0) represents </a:t>
            </a:r>
            <a:r>
              <a:rPr lang="en-US" sz="2500" b="1" dirty="0"/>
              <a:t>autonomous growth capacity</a:t>
            </a:r>
          </a:p>
          <a:p>
            <a:pPr lvl="1"/>
            <a:r>
              <a:rPr lang="en-US" sz="2500" dirty="0"/>
              <a:t>b(1) represents </a:t>
            </a:r>
            <a:r>
              <a:rPr lang="en-US" sz="2500" b="1" dirty="0"/>
              <a:t>dependency</a:t>
            </a:r>
            <a:r>
              <a:rPr lang="en-US" sz="2500" dirty="0"/>
              <a:t> on EU-27 </a:t>
            </a:r>
          </a:p>
          <a:p>
            <a:pPr lvl="1"/>
            <a:r>
              <a:rPr lang="en-US" sz="2500" dirty="0"/>
              <a:t>b</a:t>
            </a:r>
            <a:r>
              <a:rPr lang="en-US" sz="2500" dirty="0" smtClean="0"/>
              <a:t>(</a:t>
            </a:r>
            <a:r>
              <a:rPr lang="en-US" sz="2500" dirty="0"/>
              <a:t>2) represents the </a:t>
            </a:r>
            <a:r>
              <a:rPr lang="en-US" sz="2500" b="1" dirty="0"/>
              <a:t>effect of the crisis</a:t>
            </a:r>
            <a:r>
              <a:rPr lang="en-US" sz="2500" dirty="0"/>
              <a:t> on autonomous </a:t>
            </a:r>
            <a:r>
              <a:rPr lang="en-US" sz="2500" dirty="0" smtClean="0"/>
              <a:t>growth</a:t>
            </a:r>
            <a:endParaRPr lang="en-US" sz="2500" dirty="0"/>
          </a:p>
          <a:p>
            <a:r>
              <a:rPr lang="en-US" sz="2900" dirty="0" smtClean="0"/>
              <a:t>Data are taken from Eurostat</a:t>
            </a:r>
            <a:endParaRPr lang="en-US" sz="2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89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Country groups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divide countries into four groups: 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Core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countries</a:t>
            </a:r>
          </a:p>
          <a:p>
            <a:pPr lvl="1"/>
            <a:r>
              <a:rPr lang="en-GB" dirty="0" smtClean="0"/>
              <a:t>EU Periphery countries within the Eurozone (</a:t>
            </a:r>
            <a:r>
              <a:rPr lang="en-GB" b="1" dirty="0" smtClean="0">
                <a:solidFill>
                  <a:srgbClr val="FF0000"/>
                </a:solidFill>
              </a:rPr>
              <a:t>Inner Periphery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EU Periphery countries outside the Eurozone within the EU (</a:t>
            </a:r>
            <a:r>
              <a:rPr lang="en-GB" b="1" dirty="0" smtClean="0">
                <a:solidFill>
                  <a:srgbClr val="FF0000"/>
                </a:solidFill>
              </a:rPr>
              <a:t>Outer Periphery</a:t>
            </a:r>
            <a:r>
              <a:rPr lang="en-GB" dirty="0" smtClean="0"/>
              <a:t>)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Super Periphery </a:t>
            </a:r>
            <a:r>
              <a:rPr lang="en-GB" dirty="0" smtClean="0"/>
              <a:t>countries outside the Eurozone and the EU but with currencies tied to the Euro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52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189328"/>
              </p:ext>
            </p:extLst>
          </p:nvPr>
        </p:nvGraphicFramePr>
        <p:xfrm>
          <a:off x="156777" y="188159"/>
          <a:ext cx="8763816" cy="6425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6333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597776"/>
              </p:ext>
            </p:extLst>
          </p:nvPr>
        </p:nvGraphicFramePr>
        <p:xfrm>
          <a:off x="219487" y="203839"/>
          <a:ext cx="8952122" cy="640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5762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07311"/>
              </p:ext>
            </p:extLst>
          </p:nvPr>
        </p:nvGraphicFramePr>
        <p:xfrm>
          <a:off x="172454" y="141119"/>
          <a:ext cx="8763817" cy="6472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0519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125518"/>
              </p:ext>
            </p:extLst>
          </p:nvPr>
        </p:nvGraphicFramePr>
        <p:xfrm>
          <a:off x="12700" y="396875"/>
          <a:ext cx="9142413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Document" r:id="rId4" imgW="5422900" imgH="3606800" progId="Word.Document.12">
                  <p:embed/>
                </p:oleObj>
              </mc:Choice>
              <mc:Fallback>
                <p:oleObj name="Document" r:id="rId4" imgW="5422900" imgH="3606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00" y="396875"/>
                        <a:ext cx="9142413" cy="6075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9654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532506"/>
              </p:ext>
            </p:extLst>
          </p:nvPr>
        </p:nvGraphicFramePr>
        <p:xfrm>
          <a:off x="63500" y="744538"/>
          <a:ext cx="8950325" cy="581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Document" r:id="rId4" imgW="5422900" imgH="3327400" progId="Word.Document.12">
                  <p:embed/>
                </p:oleObj>
              </mc:Choice>
              <mc:Fallback>
                <p:oleObj name="Document" r:id="rId4" imgW="5422900" imgH="3327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500" y="744538"/>
                        <a:ext cx="8950325" cy="581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3145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294182"/>
              </p:ext>
            </p:extLst>
          </p:nvPr>
        </p:nvGraphicFramePr>
        <p:xfrm>
          <a:off x="123825" y="388938"/>
          <a:ext cx="8905875" cy="608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Document" r:id="rId4" imgW="5422900" imgH="3708400" progId="Word.Document.12">
                  <p:embed/>
                </p:oleObj>
              </mc:Choice>
              <mc:Fallback>
                <p:oleObj name="Document" r:id="rId4" imgW="5422900" imgH="3708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825" y="388938"/>
                        <a:ext cx="8905875" cy="608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1020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017026"/>
              </p:ext>
            </p:extLst>
          </p:nvPr>
        </p:nvGraphicFramePr>
        <p:xfrm>
          <a:off x="29787" y="758987"/>
          <a:ext cx="9038309" cy="5312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Document" r:id="rId4" imgW="5422900" imgH="3187700" progId="Word.Document.12">
                  <p:embed/>
                </p:oleObj>
              </mc:Choice>
              <mc:Fallback>
                <p:oleObj name="Document" r:id="rId4" imgW="5422900" imgH="3187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787" y="758987"/>
                        <a:ext cx="9038309" cy="53129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0971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673771"/>
              </p:ext>
            </p:extLst>
          </p:nvPr>
        </p:nvGraphicFramePr>
        <p:xfrm>
          <a:off x="51429" y="247832"/>
          <a:ext cx="8962855" cy="5982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Document" r:id="rId4" imgW="5422900" imgH="3619500" progId="Word.Document.12">
                  <p:embed/>
                </p:oleObj>
              </mc:Choice>
              <mc:Fallback>
                <p:oleObj name="Document" r:id="rId4" imgW="5422900" imgH="3619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429" y="247832"/>
                        <a:ext cx="8962855" cy="59822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34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Core, periphery and super-periphery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Eurozone crisis as a structural imbalance between core and periphery countries</a:t>
            </a:r>
          </a:p>
          <a:p>
            <a:pPr lvl="1"/>
            <a:r>
              <a:rPr lang="en-US" dirty="0" smtClean="0"/>
              <a:t>Germany at centre of “core” group of countries</a:t>
            </a:r>
          </a:p>
          <a:p>
            <a:pPr lvl="1"/>
            <a:r>
              <a:rPr lang="en-US" dirty="0" smtClean="0"/>
              <a:t>Greece, Italy, Portugal and Spain as “inner periphery”</a:t>
            </a:r>
          </a:p>
          <a:p>
            <a:pPr lvl="1"/>
            <a:r>
              <a:rPr lang="en-US" dirty="0" smtClean="0"/>
              <a:t>Western Balkans as “super-periphery” (Martin Sokol, 2001)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62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390885"/>
              </p:ext>
            </p:extLst>
          </p:nvPr>
        </p:nvGraphicFramePr>
        <p:xfrm>
          <a:off x="99553" y="820946"/>
          <a:ext cx="8978095" cy="5235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Document" r:id="rId4" imgW="5422900" imgH="3162300" progId="Word.Document.12">
                  <p:embed/>
                </p:oleObj>
              </mc:Choice>
              <mc:Fallback>
                <p:oleObj name="Document" r:id="rId4" imgW="5422900" imgH="3162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553" y="820946"/>
                        <a:ext cx="8978095" cy="52354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8402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 - stimulating the core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Despite the rhetoric of austerity and structural reform, the core countries have avoided such policies</a:t>
            </a:r>
          </a:p>
          <a:p>
            <a:pPr lvl="1"/>
            <a:r>
              <a:rPr lang="en-US" dirty="0" smtClean="0"/>
              <a:t>Germany </a:t>
            </a:r>
            <a:r>
              <a:rPr lang="en-US" dirty="0"/>
              <a:t>comes 28</a:t>
            </a:r>
            <a:r>
              <a:rPr lang="en-US" baseline="30000" dirty="0"/>
              <a:t>th</a:t>
            </a:r>
            <a:r>
              <a:rPr lang="en-US" dirty="0"/>
              <a:t> out of 34 countries </a:t>
            </a:r>
            <a:r>
              <a:rPr lang="en-US" dirty="0" smtClean="0"/>
              <a:t>ranked </a:t>
            </a:r>
            <a:r>
              <a:rPr lang="en-US" dirty="0"/>
              <a:t>by OECD for reform </a:t>
            </a:r>
            <a:r>
              <a:rPr lang="en-US" dirty="0" smtClean="0"/>
              <a:t>progress since onset of crisis</a:t>
            </a:r>
          </a:p>
          <a:p>
            <a:pPr lvl="1"/>
            <a:r>
              <a:rPr lang="en-US" dirty="0"/>
              <a:t>In early stage of crisis, policy to subsidise new car purchases</a:t>
            </a:r>
          </a:p>
          <a:p>
            <a:r>
              <a:rPr lang="en-US" dirty="0" smtClean="0"/>
              <a:t>More recently:</a:t>
            </a:r>
          </a:p>
          <a:p>
            <a:pPr lvl="1"/>
            <a:r>
              <a:rPr lang="en-US" dirty="0" smtClean="0"/>
              <a:t>Cuts in pension age to 63 or even 61 in certain cases</a:t>
            </a:r>
          </a:p>
          <a:p>
            <a:pPr lvl="1"/>
            <a:r>
              <a:rPr lang="en-US" dirty="0" smtClean="0"/>
              <a:t>Minimum wage at relatively high levels</a:t>
            </a:r>
          </a:p>
          <a:p>
            <a:pPr lvl="1"/>
            <a:r>
              <a:rPr lang="en-US" i="1" dirty="0" err="1" smtClean="0"/>
              <a:t>Energiewende</a:t>
            </a:r>
            <a:r>
              <a:rPr lang="en-US" dirty="0" smtClean="0"/>
              <a:t> (Energy change) provides massive subsidies to renewable energy producers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264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Austerity in the (super)-periphery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Structural reforms:</a:t>
            </a:r>
          </a:p>
          <a:p>
            <a:pPr lvl="1"/>
            <a:r>
              <a:rPr lang="en-US" b="1" dirty="0" smtClean="0"/>
              <a:t>Reducing labour rights</a:t>
            </a:r>
          </a:p>
          <a:p>
            <a:pPr lvl="2"/>
            <a:r>
              <a:rPr lang="en-US" dirty="0" smtClean="0"/>
              <a:t>Only UK and France now have lower level of severance pay in case of redundancy than the Western Balkan countries</a:t>
            </a:r>
          </a:p>
          <a:p>
            <a:pPr lvl="2"/>
            <a:r>
              <a:rPr lang="en-US" dirty="0" smtClean="0"/>
              <a:t>Further labour market reforms envisaged in Serbia</a:t>
            </a:r>
          </a:p>
          <a:p>
            <a:pPr lvl="1"/>
            <a:r>
              <a:rPr lang="en-US" dirty="0" smtClean="0"/>
              <a:t>Many countries seek to </a:t>
            </a:r>
            <a:r>
              <a:rPr lang="en-US" b="1" dirty="0" smtClean="0"/>
              <a:t>reform pensions </a:t>
            </a:r>
            <a:r>
              <a:rPr lang="en-US" dirty="0" smtClean="0"/>
              <a:t>though reductions in entitlements (BiH, Serbia)</a:t>
            </a:r>
          </a:p>
          <a:p>
            <a:pPr lvl="1"/>
            <a:r>
              <a:rPr lang="en-US" dirty="0" smtClean="0"/>
              <a:t>Most countries try to meet ambitious targets for </a:t>
            </a:r>
            <a:r>
              <a:rPr lang="en-US" b="1" dirty="0" smtClean="0"/>
              <a:t>public sector </a:t>
            </a:r>
            <a:r>
              <a:rPr lang="en-US" dirty="0" smtClean="0"/>
              <a:t>deficits (BiH and Macedonia down to 2% of GDP)</a:t>
            </a:r>
          </a:p>
          <a:p>
            <a:pPr lvl="2"/>
            <a:r>
              <a:rPr lang="en-US" dirty="0" smtClean="0"/>
              <a:t>Cuts in public sector employment and public sector wages</a:t>
            </a:r>
          </a:p>
          <a:p>
            <a:pPr lvl="2"/>
            <a:r>
              <a:rPr lang="en-US" dirty="0" smtClean="0"/>
              <a:t>Introduction of tax reforms – flat taxes now in place in several countries (Macedonia, Albania)</a:t>
            </a:r>
          </a:p>
        </p:txBody>
      </p:sp>
    </p:spTree>
    <p:extLst>
      <p:ext uri="{BB962C8B-B14F-4D97-AF65-F5344CB8AC3E}">
        <p14:creationId xmlns:p14="http://schemas.microsoft.com/office/powerpoint/2010/main" val="3159865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609965"/>
            <a:ext cx="7772400" cy="199048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Effects of the crisis on inner periphery, outer periphery and super-periphery of EU</a:t>
            </a:r>
            <a:endParaRPr lang="en-GB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4148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Growth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107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GDP per capita, inner periphery, EURO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1554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0643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967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GDP per capita, outer and super-periphery, EURO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057801"/>
              </p:ext>
            </p:extLst>
          </p:nvPr>
        </p:nvGraphicFramePr>
        <p:xfrm>
          <a:off x="176397" y="1164316"/>
          <a:ext cx="8819869" cy="5362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5087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GDP per capita growth rates, inner periphery, %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9758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Donut 4"/>
          <p:cNvSpPr/>
          <p:nvPr/>
        </p:nvSpPr>
        <p:spPr>
          <a:xfrm>
            <a:off x="751195" y="2522277"/>
            <a:ext cx="3523458" cy="1681518"/>
          </a:xfrm>
          <a:prstGeom prst="donut">
            <a:avLst>
              <a:gd name="adj" fmla="val 4686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Donut 5"/>
          <p:cNvSpPr/>
          <p:nvPr/>
        </p:nvSpPr>
        <p:spPr>
          <a:xfrm>
            <a:off x="6077742" y="3229220"/>
            <a:ext cx="3066258" cy="1681518"/>
          </a:xfrm>
          <a:prstGeom prst="donut">
            <a:avLst>
              <a:gd name="adj" fmla="val 4686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 rot="6791878">
            <a:off x="5754194" y="5334146"/>
            <a:ext cx="647094" cy="484632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079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GDP per capita growth rates, </a:t>
            </a:r>
            <a:r>
              <a:rPr lang="en-GB" dirty="0"/>
              <a:t>outer and super-</a:t>
            </a:r>
            <a:r>
              <a:rPr lang="en-GB" dirty="0" smtClean="0"/>
              <a:t>periphery, %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1508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Donut 5"/>
          <p:cNvSpPr/>
          <p:nvPr/>
        </p:nvSpPr>
        <p:spPr>
          <a:xfrm>
            <a:off x="751194" y="1417638"/>
            <a:ext cx="4310423" cy="2124283"/>
          </a:xfrm>
          <a:prstGeom prst="donut">
            <a:avLst>
              <a:gd name="adj" fmla="val 4686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5633956" y="2486499"/>
            <a:ext cx="3277532" cy="2128731"/>
          </a:xfrm>
          <a:prstGeom prst="donut">
            <a:avLst>
              <a:gd name="adj" fmla="val 4686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94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UNEMPLOYMENT, AVERAGE income and poverty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042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Spillover of the Eurozone crisis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SEE countries have suffered from the </a:t>
            </a:r>
            <a:r>
              <a:rPr lang="en-US" b="1" dirty="0" smtClean="0"/>
              <a:t>spill-over effects </a:t>
            </a:r>
            <a:r>
              <a:rPr lang="en-US" dirty="0" smtClean="0"/>
              <a:t>of the eurozone crisis</a:t>
            </a:r>
          </a:p>
          <a:p>
            <a:r>
              <a:rPr lang="en-US" dirty="0" smtClean="0"/>
              <a:t>Just like the EU periphery, they cannot devalue their way out of recession due to </a:t>
            </a:r>
            <a:r>
              <a:rPr lang="en-US" b="1" dirty="0" smtClean="0"/>
              <a:t>euroisation</a:t>
            </a:r>
          </a:p>
          <a:p>
            <a:pPr lvl="1"/>
            <a:r>
              <a:rPr lang="en-US" dirty="0" smtClean="0"/>
              <a:t>But bailouts are unavailable to these countries except through IMF stand-by arrangements which impose austerity programmes</a:t>
            </a:r>
          </a:p>
          <a:p>
            <a:pPr lvl="1"/>
            <a:r>
              <a:rPr lang="en-US" dirty="0" smtClean="0"/>
              <a:t>Therefore, the only option is internal devaluation and structural reform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96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0562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Unemployment rates, inner periphery, %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872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Up-Down Arrow 2"/>
          <p:cNvSpPr/>
          <p:nvPr/>
        </p:nvSpPr>
        <p:spPr>
          <a:xfrm>
            <a:off x="5365672" y="2128731"/>
            <a:ext cx="321941" cy="2432834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578706" y="3076820"/>
            <a:ext cx="78696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20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2862" y="3220623"/>
            <a:ext cx="77839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12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0548" y="3927566"/>
            <a:ext cx="73405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8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53993" y="4127621"/>
            <a:ext cx="73405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6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11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Unemployment rates, </a:t>
            </a:r>
            <a:r>
              <a:rPr lang="en-GB" dirty="0"/>
              <a:t>outer and super-</a:t>
            </a:r>
            <a:r>
              <a:rPr lang="en-GB" dirty="0" smtClean="0"/>
              <a:t>periphery, %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313688"/>
              </p:ext>
            </p:extLst>
          </p:nvPr>
        </p:nvGraphicFramePr>
        <p:xfrm>
          <a:off x="0" y="1181958"/>
          <a:ext cx="9144000" cy="5676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15811" y="3727511"/>
            <a:ext cx="73405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9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88022" y="3167653"/>
            <a:ext cx="73405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9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143" y="4184711"/>
            <a:ext cx="73405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8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7089" y="2263936"/>
            <a:ext cx="73405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4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3956" y="2967598"/>
            <a:ext cx="73405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3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2774" y="3550069"/>
            <a:ext cx="73405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3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13706" y="4384766"/>
            <a:ext cx="73405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1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09947" y="1637839"/>
            <a:ext cx="73405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-5 </a:t>
            </a:r>
            <a:r>
              <a:rPr lang="en-GB" sz="2000" b="1" dirty="0" err="1" smtClean="0">
                <a:solidFill>
                  <a:srgbClr val="FF0000"/>
                </a:solidFill>
              </a:rPr>
              <a:t>pp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 rot="13644692">
            <a:off x="7671822" y="1074875"/>
            <a:ext cx="647094" cy="484632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615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Mean equivalised income, EURO, 2005-2013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3987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Left Arrow 4"/>
          <p:cNvSpPr/>
          <p:nvPr/>
        </p:nvSpPr>
        <p:spPr>
          <a:xfrm rot="13927837">
            <a:off x="4967228" y="1887264"/>
            <a:ext cx="647094" cy="484632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Left Arrow 5"/>
          <p:cNvSpPr/>
          <p:nvPr/>
        </p:nvSpPr>
        <p:spPr>
          <a:xfrm rot="6791878">
            <a:off x="5357129" y="3598962"/>
            <a:ext cx="647094" cy="484632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Left Arrow 6"/>
          <p:cNvSpPr/>
          <p:nvPr/>
        </p:nvSpPr>
        <p:spPr>
          <a:xfrm rot="13927837">
            <a:off x="4967227" y="4395962"/>
            <a:ext cx="647094" cy="484632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onut 7"/>
          <p:cNvSpPr/>
          <p:nvPr/>
        </p:nvSpPr>
        <p:spPr>
          <a:xfrm>
            <a:off x="6030850" y="1959137"/>
            <a:ext cx="1100336" cy="831467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Donut 8"/>
          <p:cNvSpPr/>
          <p:nvPr/>
        </p:nvSpPr>
        <p:spPr>
          <a:xfrm>
            <a:off x="6988100" y="2374870"/>
            <a:ext cx="1305647" cy="1073569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Donut 9"/>
          <p:cNvSpPr/>
          <p:nvPr/>
        </p:nvSpPr>
        <p:spPr>
          <a:xfrm>
            <a:off x="6030850" y="3238512"/>
            <a:ext cx="1100336" cy="831467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>
            <a:off x="7140500" y="3154123"/>
            <a:ext cx="1546300" cy="1073569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Donut 11"/>
          <p:cNvSpPr/>
          <p:nvPr/>
        </p:nvSpPr>
        <p:spPr>
          <a:xfrm>
            <a:off x="6183250" y="4626705"/>
            <a:ext cx="1100336" cy="831467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Donut 12"/>
          <p:cNvSpPr/>
          <p:nvPr/>
        </p:nvSpPr>
        <p:spPr>
          <a:xfrm>
            <a:off x="7140500" y="3968870"/>
            <a:ext cx="1546300" cy="1073569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300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Mean and median equivalised income, EURO, 2013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206295"/>
              </p:ext>
            </p:extLst>
          </p:nvPr>
        </p:nvGraphicFramePr>
        <p:xfrm>
          <a:off x="176397" y="1600200"/>
          <a:ext cx="8837509" cy="5050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onut 4"/>
          <p:cNvSpPr/>
          <p:nvPr/>
        </p:nvSpPr>
        <p:spPr>
          <a:xfrm>
            <a:off x="5526643" y="4069979"/>
            <a:ext cx="3617357" cy="1681518"/>
          </a:xfrm>
          <a:prstGeom prst="donut">
            <a:avLst>
              <a:gd name="adj" fmla="val 4686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925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55" y="274638"/>
            <a:ext cx="8781817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At-risk of poverty rates at 40% of median equivalised income, 2004-2013, %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681809"/>
              </p:ext>
            </p:extLst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Left Arrow 4"/>
          <p:cNvSpPr/>
          <p:nvPr/>
        </p:nvSpPr>
        <p:spPr>
          <a:xfrm rot="6791878">
            <a:off x="884629" y="4680410"/>
            <a:ext cx="647094" cy="370285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Left Arrow 5"/>
          <p:cNvSpPr/>
          <p:nvPr/>
        </p:nvSpPr>
        <p:spPr>
          <a:xfrm rot="13927837">
            <a:off x="7552721" y="3050677"/>
            <a:ext cx="647094" cy="328631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nut 6"/>
          <p:cNvSpPr/>
          <p:nvPr/>
        </p:nvSpPr>
        <p:spPr>
          <a:xfrm>
            <a:off x="6769918" y="5235870"/>
            <a:ext cx="1305647" cy="649443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7654427" y="3327259"/>
            <a:ext cx="1100336" cy="876536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Donut 8"/>
          <p:cNvSpPr/>
          <p:nvPr/>
        </p:nvSpPr>
        <p:spPr>
          <a:xfrm>
            <a:off x="6769919" y="5712991"/>
            <a:ext cx="1654188" cy="649443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 rot="13927837">
            <a:off x="5880793" y="1863718"/>
            <a:ext cx="647094" cy="328631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onut 10"/>
          <p:cNvSpPr/>
          <p:nvPr/>
        </p:nvSpPr>
        <p:spPr>
          <a:xfrm>
            <a:off x="910554" y="4820136"/>
            <a:ext cx="1100336" cy="831467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Donut 11"/>
          <p:cNvSpPr/>
          <p:nvPr/>
        </p:nvSpPr>
        <p:spPr>
          <a:xfrm>
            <a:off x="7586464" y="3327259"/>
            <a:ext cx="1100336" cy="1305860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09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037" y="274638"/>
            <a:ext cx="8819869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At-risk of poverty rates at 60% of median equivalised income, 2004-2013, %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533833"/>
              </p:ext>
            </p:extLst>
          </p:nvPr>
        </p:nvGraphicFramePr>
        <p:xfrm>
          <a:off x="194037" y="1600200"/>
          <a:ext cx="8819869" cy="508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Left Arrow 4"/>
          <p:cNvSpPr/>
          <p:nvPr/>
        </p:nvSpPr>
        <p:spPr>
          <a:xfrm rot="6791878">
            <a:off x="759430" y="4310093"/>
            <a:ext cx="647094" cy="370285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nut 5"/>
          <p:cNvSpPr/>
          <p:nvPr/>
        </p:nvSpPr>
        <p:spPr>
          <a:xfrm>
            <a:off x="7145515" y="5039096"/>
            <a:ext cx="1305647" cy="649443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 rot="13927837">
            <a:off x="7984530" y="2694397"/>
            <a:ext cx="647094" cy="328631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Left Arrow 7"/>
          <p:cNvSpPr/>
          <p:nvPr/>
        </p:nvSpPr>
        <p:spPr>
          <a:xfrm rot="6791878">
            <a:off x="759430" y="5732576"/>
            <a:ext cx="647094" cy="370285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eft Arrow 8"/>
          <p:cNvSpPr/>
          <p:nvPr/>
        </p:nvSpPr>
        <p:spPr>
          <a:xfrm rot="13927837">
            <a:off x="7993702" y="3384132"/>
            <a:ext cx="647094" cy="328631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nut 9"/>
          <p:cNvSpPr/>
          <p:nvPr/>
        </p:nvSpPr>
        <p:spPr>
          <a:xfrm>
            <a:off x="4024855" y="5479681"/>
            <a:ext cx="1305647" cy="649443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>
            <a:off x="7886970" y="2888991"/>
            <a:ext cx="948504" cy="876536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Donut 11"/>
          <p:cNvSpPr/>
          <p:nvPr/>
        </p:nvSpPr>
        <p:spPr>
          <a:xfrm>
            <a:off x="7886970" y="2888991"/>
            <a:ext cx="1100336" cy="1797793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Donut 12"/>
          <p:cNvSpPr/>
          <p:nvPr/>
        </p:nvSpPr>
        <p:spPr>
          <a:xfrm>
            <a:off x="7181286" y="5463761"/>
            <a:ext cx="1654188" cy="649443"/>
          </a:xfrm>
          <a:prstGeom prst="donut">
            <a:avLst>
              <a:gd name="adj" fmla="val 885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Left Arrow 13"/>
          <p:cNvSpPr/>
          <p:nvPr/>
        </p:nvSpPr>
        <p:spPr>
          <a:xfrm rot="6791878">
            <a:off x="6080761" y="2333531"/>
            <a:ext cx="647094" cy="370285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27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At-risk-of-poverty rates, 2013, %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757875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onut 3"/>
          <p:cNvSpPr/>
          <p:nvPr/>
        </p:nvSpPr>
        <p:spPr>
          <a:xfrm>
            <a:off x="6707089" y="5563319"/>
            <a:ext cx="2436911" cy="1258904"/>
          </a:xfrm>
          <a:prstGeom prst="donut">
            <a:avLst>
              <a:gd name="adj" fmla="val 7102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Donut 4"/>
          <p:cNvSpPr/>
          <p:nvPr/>
        </p:nvSpPr>
        <p:spPr>
          <a:xfrm>
            <a:off x="7011145" y="1753073"/>
            <a:ext cx="2285256" cy="2790604"/>
          </a:xfrm>
          <a:prstGeom prst="donut">
            <a:avLst>
              <a:gd name="adj" fmla="val 3972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40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Severely materially deprived, % of total population, 2013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390397"/>
              </p:ext>
            </p:extLst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1418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316"/>
            <a:ext cx="9144000" cy="9489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Severely materially deprived, % of total population, 2005-2014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891076"/>
              </p:ext>
            </p:extLst>
          </p:nvPr>
        </p:nvGraphicFramePr>
        <p:xfrm>
          <a:off x="141118" y="1109086"/>
          <a:ext cx="9002882" cy="5559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7940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TRADE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095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Secular stagnation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Insufficient sources of aggregate demand</a:t>
            </a:r>
          </a:p>
          <a:p>
            <a:r>
              <a:rPr lang="en-US" dirty="0" smtClean="0"/>
              <a:t>Escaping stagnation</a:t>
            </a:r>
          </a:p>
          <a:p>
            <a:pPr lvl="1"/>
            <a:r>
              <a:rPr lang="en-US" dirty="0" smtClean="0"/>
              <a:t>Government expenditure</a:t>
            </a:r>
          </a:p>
          <a:p>
            <a:pPr lvl="1"/>
            <a:r>
              <a:rPr lang="en-US" dirty="0" smtClean="0"/>
              <a:t>Exports and competitiveness</a:t>
            </a:r>
          </a:p>
          <a:p>
            <a:pPr lvl="1"/>
            <a:r>
              <a:rPr lang="en-US" dirty="0" smtClean="0"/>
              <a:t>Financialisation</a:t>
            </a:r>
          </a:p>
          <a:p>
            <a:r>
              <a:rPr lang="en-US" dirty="0" smtClean="0"/>
              <a:t>Eurozone core and periphery</a:t>
            </a:r>
          </a:p>
          <a:p>
            <a:pPr lvl="1"/>
            <a:r>
              <a:rPr lang="en-US" dirty="0" smtClean="0"/>
              <a:t>Structural imbalances of the eurozone</a:t>
            </a:r>
          </a:p>
          <a:p>
            <a:r>
              <a:rPr lang="en-US" dirty="0" smtClean="0"/>
              <a:t>Western Balkans as super-periphery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0143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Trade balance, goods and services, inner periphery, EURO </a:t>
            </a:r>
            <a:r>
              <a:rPr lang="en-GB" dirty="0"/>
              <a:t>per capita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796206"/>
              </p:ext>
            </p:extLst>
          </p:nvPr>
        </p:nvGraphicFramePr>
        <p:xfrm>
          <a:off x="457199" y="1600200"/>
          <a:ext cx="8433229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onut 4"/>
          <p:cNvSpPr/>
          <p:nvPr/>
        </p:nvSpPr>
        <p:spPr>
          <a:xfrm rot="1442991">
            <a:off x="1008406" y="2100730"/>
            <a:ext cx="3854907" cy="2359276"/>
          </a:xfrm>
          <a:prstGeom prst="donut">
            <a:avLst>
              <a:gd name="adj" fmla="val 4686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Donut 5"/>
          <p:cNvSpPr/>
          <p:nvPr/>
        </p:nvSpPr>
        <p:spPr>
          <a:xfrm rot="8613655">
            <a:off x="5631229" y="2130279"/>
            <a:ext cx="3690128" cy="1931983"/>
          </a:xfrm>
          <a:prstGeom prst="donut">
            <a:avLst>
              <a:gd name="adj" fmla="val 4686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46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60343"/>
          </a:xfrm>
        </p:spPr>
        <p:txBody>
          <a:bodyPr>
            <a:noAutofit/>
          </a:bodyPr>
          <a:lstStyle/>
          <a:p>
            <a:r>
              <a:rPr lang="en-GB" sz="4000" dirty="0" smtClean="0"/>
              <a:t>Trade in goods, inner periphery, EURO per capita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1723"/>
              </p:ext>
            </p:extLst>
          </p:nvPr>
        </p:nvGraphicFramePr>
        <p:xfrm>
          <a:off x="0" y="1600200"/>
          <a:ext cx="4833290" cy="4750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391255"/>
              </p:ext>
            </p:extLst>
          </p:nvPr>
        </p:nvGraphicFramePr>
        <p:xfrm>
          <a:off x="4445214" y="1600199"/>
          <a:ext cx="4698786" cy="4750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22980" y="1281434"/>
            <a:ext cx="2734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EXPORTS</a:t>
            </a:r>
            <a:endParaRPr lang="en-GB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691278" y="1281434"/>
            <a:ext cx="2734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IMPORTS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517182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60343"/>
          </a:xfrm>
        </p:spPr>
        <p:txBody>
          <a:bodyPr>
            <a:noAutofit/>
          </a:bodyPr>
          <a:lstStyle/>
          <a:p>
            <a:r>
              <a:rPr lang="en-GB" sz="4000" dirty="0" smtClean="0"/>
              <a:t>Trade in services, inner periphery, EURO per capita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322980" y="1281434"/>
            <a:ext cx="2734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EXPORTS</a:t>
            </a:r>
            <a:endParaRPr lang="en-GB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691278" y="1281434"/>
            <a:ext cx="2734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IMPORTS</a:t>
            </a:r>
            <a:endParaRPr lang="en-GB" sz="2800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782742"/>
              </p:ext>
            </p:extLst>
          </p:nvPr>
        </p:nvGraphicFramePr>
        <p:xfrm>
          <a:off x="0" y="1833321"/>
          <a:ext cx="4798009" cy="4676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711361"/>
              </p:ext>
            </p:extLst>
          </p:nvPr>
        </p:nvGraphicFramePr>
        <p:xfrm>
          <a:off x="4798008" y="1804654"/>
          <a:ext cx="4345992" cy="4828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865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970" y="274638"/>
            <a:ext cx="881758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Trade balance, goods and services, outer and super-periphery, EURO per capita 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236259"/>
              </p:ext>
            </p:extLst>
          </p:nvPr>
        </p:nvGraphicFramePr>
        <p:xfrm>
          <a:off x="0" y="1600200"/>
          <a:ext cx="9144000" cy="503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onut 3"/>
          <p:cNvSpPr/>
          <p:nvPr/>
        </p:nvSpPr>
        <p:spPr>
          <a:xfrm rot="9759818">
            <a:off x="5446864" y="1826288"/>
            <a:ext cx="3690128" cy="1931983"/>
          </a:xfrm>
          <a:prstGeom prst="donut">
            <a:avLst>
              <a:gd name="adj" fmla="val 4686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Donut 5"/>
          <p:cNvSpPr/>
          <p:nvPr/>
        </p:nvSpPr>
        <p:spPr>
          <a:xfrm rot="379783">
            <a:off x="1008406" y="2100730"/>
            <a:ext cx="3854907" cy="2359276"/>
          </a:xfrm>
          <a:prstGeom prst="donut">
            <a:avLst>
              <a:gd name="adj" fmla="val 4686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74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60343"/>
          </a:xfrm>
        </p:spPr>
        <p:txBody>
          <a:bodyPr>
            <a:noAutofit/>
          </a:bodyPr>
          <a:lstStyle/>
          <a:p>
            <a:r>
              <a:rPr lang="en-GB" sz="4000" dirty="0" smtClean="0"/>
              <a:t>Trade in goods, outer and super-periphery, EURO per capita</a:t>
            </a:r>
            <a:endParaRPr lang="en-GB" sz="40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6260849"/>
              </p:ext>
            </p:extLst>
          </p:nvPr>
        </p:nvGraphicFramePr>
        <p:xfrm>
          <a:off x="67251" y="1628865"/>
          <a:ext cx="4748397" cy="4916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2590690"/>
              </p:ext>
            </p:extLst>
          </p:nvPr>
        </p:nvGraphicFramePr>
        <p:xfrm>
          <a:off x="4392295" y="1628866"/>
          <a:ext cx="4751705" cy="491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22980" y="1281434"/>
            <a:ext cx="2734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EXPORTS</a:t>
            </a:r>
            <a:endParaRPr lang="en-GB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91278" y="1281434"/>
            <a:ext cx="2734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IMPORTS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187747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31530"/>
            <a:ext cx="9144000" cy="660343"/>
          </a:xfrm>
        </p:spPr>
        <p:txBody>
          <a:bodyPr>
            <a:noAutofit/>
          </a:bodyPr>
          <a:lstStyle/>
          <a:p>
            <a:r>
              <a:rPr lang="en-GB" sz="4000" dirty="0" smtClean="0"/>
              <a:t>Trade in services, outer and super-periphery, EURO per capita</a:t>
            </a:r>
            <a:endParaRPr lang="en-GB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322980" y="1031095"/>
            <a:ext cx="2734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EXPORTS</a:t>
            </a:r>
            <a:endParaRPr lang="en-GB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91278" y="1019824"/>
            <a:ext cx="2734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IMPORTS</a:t>
            </a:r>
            <a:endParaRPr lang="en-GB" sz="2800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711715"/>
              </p:ext>
            </p:extLst>
          </p:nvPr>
        </p:nvGraphicFramePr>
        <p:xfrm>
          <a:off x="0" y="1404165"/>
          <a:ext cx="4674531" cy="5168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0562104"/>
              </p:ext>
            </p:extLst>
          </p:nvPr>
        </p:nvGraphicFramePr>
        <p:xfrm>
          <a:off x="4480495" y="1554315"/>
          <a:ext cx="4663506" cy="501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56180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Exports as % GDP, p.p. difference between 2012 and 2008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290979"/>
              </p:ext>
            </p:extLst>
          </p:nvPr>
        </p:nvGraphicFramePr>
        <p:xfrm>
          <a:off x="457200" y="1600200"/>
          <a:ext cx="8229600" cy="5068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7447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NON-performing loans and foreign bank ownership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625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Financialisation in the Western Balkans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Takeover </a:t>
            </a:r>
            <a:r>
              <a:rPr lang="en-US" dirty="0"/>
              <a:t>of domestic banking system by foreign (mainly EU) banks</a:t>
            </a:r>
          </a:p>
          <a:p>
            <a:pPr lvl="1"/>
            <a:r>
              <a:rPr lang="en-US" dirty="0"/>
              <a:t>Took place between 2000 and 2005</a:t>
            </a:r>
          </a:p>
          <a:p>
            <a:r>
              <a:rPr lang="en-US" dirty="0"/>
              <a:t>Less sophisticated banking system than in the </a:t>
            </a:r>
            <a:r>
              <a:rPr lang="en-US" dirty="0" smtClean="0"/>
              <a:t>core </a:t>
            </a:r>
          </a:p>
          <a:p>
            <a:pPr lvl="1"/>
            <a:r>
              <a:rPr lang="en-US" dirty="0" smtClean="0"/>
              <a:t>Inflow </a:t>
            </a:r>
            <a:r>
              <a:rPr lang="en-US" dirty="0"/>
              <a:t>of foreign </a:t>
            </a:r>
            <a:r>
              <a:rPr lang="en-US" dirty="0" smtClean="0"/>
              <a:t>capital</a:t>
            </a:r>
          </a:p>
          <a:p>
            <a:pPr lvl="2"/>
            <a:r>
              <a:rPr lang="en-US" dirty="0"/>
              <a:t>Led to rapid credit growth</a:t>
            </a:r>
          </a:p>
          <a:p>
            <a:pPr lvl="1"/>
            <a:r>
              <a:rPr lang="en-US" dirty="0" smtClean="0"/>
              <a:t>Widespread euroisation</a:t>
            </a:r>
          </a:p>
          <a:p>
            <a:pPr lvl="2"/>
            <a:r>
              <a:rPr lang="en-US" dirty="0" smtClean="0"/>
              <a:t>Both among households and companies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96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Share </a:t>
            </a:r>
            <a:r>
              <a:rPr lang="en-US" dirty="0"/>
              <a:t>of banks assets </a:t>
            </a:r>
            <a:r>
              <a:rPr lang="en-US" dirty="0" smtClean="0"/>
              <a:t>under foreign </a:t>
            </a:r>
            <a:r>
              <a:rPr lang="en-US" dirty="0"/>
              <a:t>ownership, 1998-2011 (%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789687168"/>
              </p:ext>
            </p:extLst>
          </p:nvPr>
        </p:nvGraphicFramePr>
        <p:xfrm>
          <a:off x="338870" y="1709109"/>
          <a:ext cx="8805129" cy="4720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683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565764"/>
              </p:ext>
            </p:extLst>
          </p:nvPr>
        </p:nvGraphicFramePr>
        <p:xfrm>
          <a:off x="360586" y="250879"/>
          <a:ext cx="8560007" cy="5982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3813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NPLs, % of total bank loans, 2004-2014, inner periphery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2236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670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2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NPLs, % of total bank loans, 2006-2014, outer and super-periphery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230896"/>
              </p:ext>
            </p:extLst>
          </p:nvPr>
        </p:nvGraphicFramePr>
        <p:xfrm>
          <a:off x="0" y="1417638"/>
          <a:ext cx="9144000" cy="5374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8042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Policy Responses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216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dirty="0" smtClean="0"/>
              <a:t>IFI policy responses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2009 - IMF Stand-By Arrangements</a:t>
            </a:r>
          </a:p>
          <a:p>
            <a:pPr lvl="1"/>
            <a:r>
              <a:rPr lang="en-GB" sz="2000" dirty="0" smtClean="0"/>
              <a:t>€3.5bn Romania; €1.1bn BiH; </a:t>
            </a:r>
            <a:r>
              <a:rPr lang="en-GB" sz="2000" dirty="0"/>
              <a:t>€402.5m </a:t>
            </a:r>
            <a:r>
              <a:rPr lang="en-GB" sz="2000" dirty="0" smtClean="0"/>
              <a:t>Serbia</a:t>
            </a:r>
          </a:p>
          <a:p>
            <a:r>
              <a:rPr lang="en-GB" sz="2800" dirty="0" smtClean="0"/>
              <a:t>"Vienna Initiative"</a:t>
            </a:r>
          </a:p>
          <a:p>
            <a:pPr lvl="1"/>
            <a:r>
              <a:rPr lang="en-GB" sz="2400" dirty="0" smtClean="0"/>
              <a:t>IFIs provide €24.5bn loans to 17 foreign parent banks of banks operating CEE/SEE region</a:t>
            </a:r>
          </a:p>
          <a:p>
            <a:r>
              <a:rPr lang="en-GB" sz="2800" dirty="0"/>
              <a:t>“Vienna </a:t>
            </a:r>
            <a:r>
              <a:rPr lang="en-GB" sz="2800" dirty="0" err="1"/>
              <a:t>Plus</a:t>
            </a:r>
            <a:r>
              <a:rPr lang="en-GB" sz="2800" dirty="0" err="1" smtClean="0"/>
              <a:t>”agreement</a:t>
            </a:r>
            <a:r>
              <a:rPr lang="en-GB" sz="2800" dirty="0" smtClean="0"/>
              <a:t> </a:t>
            </a:r>
            <a:endParaRPr lang="en-GB" sz="2800" dirty="0"/>
          </a:p>
          <a:p>
            <a:pPr lvl="1"/>
            <a:r>
              <a:rPr lang="en-GB" sz="2400" dirty="0"/>
              <a:t>to encourage substitution of foreign borrowing by local currency borrowing</a:t>
            </a:r>
          </a:p>
          <a:p>
            <a:pPr lvl="1"/>
            <a:r>
              <a:rPr lang="en-GB" sz="2400" dirty="0" smtClean="0"/>
              <a:t>More efficient absorption of EU structural funds</a:t>
            </a:r>
          </a:p>
          <a:p>
            <a:r>
              <a:rPr lang="en-GB" sz="2800" dirty="0" smtClean="0"/>
              <a:t>But no further support is available</a:t>
            </a:r>
          </a:p>
          <a:p>
            <a:pPr lvl="1"/>
            <a:r>
              <a:rPr lang="en-GB" sz="2400" dirty="0" smtClean="0"/>
              <a:t>Eurozone banks are focused on building core domestic capital and have been “deleveraging” from the Western Balkans</a:t>
            </a:r>
          </a:p>
          <a:p>
            <a:pPr lvl="1"/>
            <a:r>
              <a:rPr lang="en-GB" sz="2400" dirty="0"/>
              <a:t>In 2012, for example, </a:t>
            </a:r>
            <a:r>
              <a:rPr lang="en-US" sz="2400" dirty="0"/>
              <a:t>Bulgaria, Croatia and Serbia were affected with losses from withdrawals of foreign bank funds in excess of 5 percent of GDP.</a:t>
            </a:r>
            <a:endParaRPr lang="en-GB" sz="24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9755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310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IMF Fiscal Policy recommendations 2015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187246"/>
              </p:ext>
            </p:extLst>
          </p:nvPr>
        </p:nvGraphicFramePr>
        <p:xfrm>
          <a:off x="297876" y="1740471"/>
          <a:ext cx="8575684" cy="450793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490681"/>
                <a:gridCol w="7085003"/>
              </a:tblGrid>
              <a:tr h="740371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Albania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Fiscal consolidation through revenue measures and phasing out energy subsidies</a:t>
                      </a:r>
                      <a:endParaRPr lang="en-US" sz="2000" b="0" dirty="0"/>
                    </a:p>
                  </a:txBody>
                  <a:tcPr/>
                </a:tc>
              </a:tr>
              <a:tr h="74037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BiH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Contain wages and benefits; improve targeting of public spending; improve revenue collection and administration</a:t>
                      </a:r>
                      <a:endParaRPr lang="en-US" sz="2000" dirty="0"/>
                    </a:p>
                  </a:txBody>
                  <a:tcPr/>
                </a:tc>
              </a:tr>
              <a:tr h="74037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Kosovo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Wage and benefit moderation; improve tax compliance; shaft taxes to domestically collected ones</a:t>
                      </a:r>
                      <a:endParaRPr lang="en-US" sz="2000" dirty="0"/>
                    </a:p>
                  </a:txBody>
                  <a:tcPr/>
                </a:tc>
              </a:tr>
              <a:tr h="74037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Macedonia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Fiscal consolidation embedded in a comprehensive expenditure review</a:t>
                      </a:r>
                      <a:endParaRPr lang="en-US" sz="2000" dirty="0"/>
                    </a:p>
                  </a:txBody>
                  <a:tcPr/>
                </a:tc>
              </a:tr>
              <a:tr h="74037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Montenegro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Fundamental expenditure reform, including pensions and public sector wages</a:t>
                      </a:r>
                      <a:endParaRPr lang="en-US" sz="2000" dirty="0"/>
                    </a:p>
                  </a:txBody>
                  <a:tcPr/>
                </a:tc>
              </a:tr>
              <a:tr h="80607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Serbia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Ambitious and sustained fiscal adjustment by cuts to public wages and pensions, reduce state aid to state-owned</a:t>
                      </a:r>
                      <a:r>
                        <a:rPr lang="en-US" sz="2000" baseline="0" dirty="0" smtClean="0"/>
                        <a:t> enterprises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993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Serbia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Rapid </a:t>
            </a:r>
            <a:r>
              <a:rPr lang="en-US" dirty="0"/>
              <a:t>increase in budget deficit to 7</a:t>
            </a:r>
            <a:r>
              <a:rPr lang="en-US" dirty="0" smtClean="0"/>
              <a:t>% of GDP </a:t>
            </a:r>
            <a:r>
              <a:rPr lang="en-US" dirty="0"/>
              <a:t>in </a:t>
            </a:r>
            <a:r>
              <a:rPr lang="en-US" dirty="0" smtClean="0"/>
              <a:t>2013</a:t>
            </a:r>
          </a:p>
          <a:p>
            <a:r>
              <a:rPr lang="en-US" dirty="0" smtClean="0"/>
              <a:t>2014: 10% cut in public sector wages, 22% cut in pensions between 25,000-40,000 din. per month</a:t>
            </a:r>
            <a:endParaRPr lang="en-US" dirty="0"/>
          </a:p>
          <a:p>
            <a:r>
              <a:rPr lang="en-US" dirty="0" smtClean="0"/>
              <a:t>IMF Stand </a:t>
            </a:r>
            <a:r>
              <a:rPr lang="en-US" dirty="0"/>
              <a:t>by Arrangement 2015: €1.2 </a:t>
            </a:r>
            <a:r>
              <a:rPr lang="en-US" dirty="0" err="1"/>
              <a:t>bn</a:t>
            </a:r>
            <a:endParaRPr lang="en-US" dirty="0"/>
          </a:p>
          <a:p>
            <a:pPr lvl="1"/>
            <a:r>
              <a:rPr lang="en-US" dirty="0" smtClean="0"/>
              <a:t>"Scaling down" the pubic wage and pension bills</a:t>
            </a:r>
            <a:endParaRPr lang="en-US" dirty="0"/>
          </a:p>
          <a:p>
            <a:pPr lvl="1"/>
            <a:r>
              <a:rPr lang="en-US" dirty="0" smtClean="0"/>
              <a:t>Reduce government employment by 5% in 2015</a:t>
            </a:r>
          </a:p>
          <a:p>
            <a:pPr lvl="1"/>
            <a:r>
              <a:rPr lang="en-US" dirty="0" smtClean="0"/>
              <a:t>Labour market reforms to reduce severance pay</a:t>
            </a:r>
            <a:endParaRPr lang="en-US" dirty="0"/>
          </a:p>
          <a:p>
            <a:pPr lvl="1"/>
            <a:r>
              <a:rPr lang="en-US" dirty="0" smtClean="0"/>
              <a:t>Eliminate agricultural subsidies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educe state aid to socially owned and state owned enterprises and privatise 500 such  SOEs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74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Teachers demonstrate in Belgrade Tuesday 16 March 2015</a:t>
            </a:r>
            <a:endParaRPr lang="en-US" dirty="0"/>
          </a:p>
        </p:txBody>
      </p:sp>
      <p:pic>
        <p:nvPicPr>
          <p:cNvPr id="6" name="Content Placeholder 5" descr="1551460_806888202731159_8086114369329781081_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76" b="147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5947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and periphery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Eurozone core-periphery model</a:t>
            </a:r>
          </a:p>
          <a:p>
            <a:r>
              <a:rPr lang="en-US" b="1" dirty="0" smtClean="0"/>
              <a:t>“Core” growth </a:t>
            </a:r>
            <a:r>
              <a:rPr lang="en-US" dirty="0" smtClean="0"/>
              <a:t>is</a:t>
            </a:r>
            <a:r>
              <a:rPr lang="en-US" b="1" dirty="0" smtClean="0"/>
              <a:t> </a:t>
            </a:r>
            <a:r>
              <a:rPr lang="en-US" dirty="0" smtClean="0"/>
              <a:t>propelled by exports to the EU</a:t>
            </a:r>
          </a:p>
          <a:p>
            <a:pPr lvl="1"/>
            <a:r>
              <a:rPr lang="en-US" dirty="0" smtClean="0"/>
              <a:t>Generates trade surplus in the core countries</a:t>
            </a:r>
          </a:p>
          <a:p>
            <a:r>
              <a:rPr lang="en-US" b="1" dirty="0" smtClean="0"/>
              <a:t>“Peripheral” countries </a:t>
            </a:r>
            <a:r>
              <a:rPr lang="en-US" dirty="0" smtClean="0"/>
              <a:t>act as consumers of core-country exports</a:t>
            </a:r>
          </a:p>
          <a:p>
            <a:pPr lvl="1"/>
            <a:r>
              <a:rPr lang="en-US" dirty="0" smtClean="0"/>
              <a:t>Generates trade deficits in the periphery</a:t>
            </a:r>
          </a:p>
          <a:p>
            <a:pPr lvl="1"/>
            <a:r>
              <a:rPr lang="en-US" dirty="0" smtClean="0"/>
              <a:t>These deficits are financed by borrowing from banking sector in the core countries largely through sale of government bonds</a:t>
            </a:r>
          </a:p>
          <a:p>
            <a:pPr lvl="1"/>
            <a:r>
              <a:rPr lang="en-US" dirty="0" smtClean="0"/>
              <a:t>These have now been largely absorbed by ECB and ESFS, </a:t>
            </a:r>
            <a:r>
              <a:rPr lang="en-GB" dirty="0" smtClean="0"/>
              <a:t>communalising</a:t>
            </a:r>
            <a:r>
              <a:rPr lang="en-US" dirty="0" smtClean="0"/>
              <a:t> the debt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7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Unstable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This is an </a:t>
            </a:r>
            <a:r>
              <a:rPr lang="en-US" b="1" dirty="0" smtClean="0"/>
              <a:t>unstable </a:t>
            </a:r>
            <a:r>
              <a:rPr lang="en-US" b="1" dirty="0"/>
              <a:t>equilibrium </a:t>
            </a:r>
            <a:r>
              <a:rPr lang="en-US" dirty="0"/>
              <a:t>as debts in </a:t>
            </a:r>
            <a:r>
              <a:rPr lang="en-US" dirty="0" smtClean="0"/>
              <a:t>the periphery </a:t>
            </a:r>
            <a:r>
              <a:rPr lang="en-US" dirty="0"/>
              <a:t>grow ever higher and eventually cannot be financed</a:t>
            </a:r>
          </a:p>
          <a:p>
            <a:pPr lvl="1"/>
            <a:r>
              <a:rPr lang="en-US" dirty="0"/>
              <a:t>The periphery cannot export its way out of debt through devaluation, due to the </a:t>
            </a:r>
            <a:r>
              <a:rPr lang="en-US" dirty="0" smtClean="0"/>
              <a:t>fixed currency</a:t>
            </a:r>
            <a:endParaRPr lang="en-US" dirty="0"/>
          </a:p>
          <a:p>
            <a:pPr lvl="1"/>
            <a:r>
              <a:rPr lang="en-US" dirty="0"/>
              <a:t>The only alternatives are (a) bailouts or (b) internal devaluation </a:t>
            </a:r>
            <a:r>
              <a:rPr lang="en-US" dirty="0" smtClean="0"/>
              <a:t>through cutting </a:t>
            </a:r>
            <a:r>
              <a:rPr lang="en-US" dirty="0"/>
              <a:t>unit labour costs and government expenditure (i.e. austerity programmes)</a:t>
            </a:r>
          </a:p>
          <a:p>
            <a:pPr lvl="1"/>
            <a:r>
              <a:rPr lang="en-US" dirty="0"/>
              <a:t>But austerity leads to a further drop in aggregate domestic demand and prolongation of the recession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7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Core-periphery model</a:t>
            </a:r>
            <a:endParaRPr lang="en-US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5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Empirical evidence - Growth dependency between core and periphery 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4688" y="1600200"/>
            <a:ext cx="8229600" cy="4525963"/>
          </a:xfrm>
          <a:noFill/>
        </p:spPr>
        <p:txBody>
          <a:bodyPr>
            <a:normAutofit fontScale="92500"/>
          </a:bodyPr>
          <a:lstStyle/>
          <a:p>
            <a:r>
              <a:rPr lang="en-US" dirty="0" smtClean="0"/>
              <a:t>Hypothesis: growth in the periphery is dependent on the growth in the core, and vice versa</a:t>
            </a:r>
          </a:p>
          <a:p>
            <a:pPr lvl="2"/>
            <a:r>
              <a:rPr lang="en-US" dirty="0" smtClean="0"/>
              <a:t>Without the demand for exports from the periphery, the core would be subjected to secular stagnation</a:t>
            </a:r>
          </a:p>
          <a:p>
            <a:pPr lvl="2"/>
            <a:r>
              <a:rPr lang="en-US" dirty="0" smtClean="0"/>
              <a:t>Without financial transfer from the core, the periphery would be subject to unsustainable balance of payments crises</a:t>
            </a:r>
          </a:p>
          <a:p>
            <a:r>
              <a:rPr lang="en-US" dirty="0" smtClean="0"/>
              <a:t>Research question: </a:t>
            </a:r>
          </a:p>
          <a:p>
            <a:pPr lvl="1"/>
            <a:r>
              <a:rPr lang="en-US" dirty="0" smtClean="0"/>
              <a:t>To what extent are the core, periphery and super-periphery dependent on each other?  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7002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1746</Words>
  <Application>Microsoft Macintosh PowerPoint</Application>
  <PresentationFormat>On-screen Show (4:3)</PresentationFormat>
  <Paragraphs>206</Paragraphs>
  <Slides>56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Office Theme</vt:lpstr>
      <vt:lpstr>Document</vt:lpstr>
      <vt:lpstr>Secular stagnation and growth in EU periphery and super-periphery</vt:lpstr>
      <vt:lpstr>Core, periphery and super-periphery</vt:lpstr>
      <vt:lpstr>Spillover of the Eurozone crisis</vt:lpstr>
      <vt:lpstr>Secular stagnation</vt:lpstr>
      <vt:lpstr>PowerPoint Presentation</vt:lpstr>
      <vt:lpstr>Core and periphery</vt:lpstr>
      <vt:lpstr>Unstable equilibrium</vt:lpstr>
      <vt:lpstr>Core-periphery model</vt:lpstr>
      <vt:lpstr>Empirical evidence - Growth dependency between core and periphery </vt:lpstr>
      <vt:lpstr>Core-periphery dependency model</vt:lpstr>
      <vt:lpstr>Country groups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Policies - stimulating the core</vt:lpstr>
      <vt:lpstr>Austerity in the (super)-periphery</vt:lpstr>
      <vt:lpstr>Effects of the crisis on inner periphery, outer periphery and super-periphery of EU</vt:lpstr>
      <vt:lpstr>Growth</vt:lpstr>
      <vt:lpstr>GDP per capita, inner periphery, EURO</vt:lpstr>
      <vt:lpstr>GDP per capita, outer and super-periphery, EURO</vt:lpstr>
      <vt:lpstr>GDP per capita growth rates, inner periphery, %</vt:lpstr>
      <vt:lpstr>GDP per capita growth rates, outer and super-periphery, %</vt:lpstr>
      <vt:lpstr>UNEMPLOYMENT, AVERAGE income and poverty</vt:lpstr>
      <vt:lpstr>Unemployment rates, inner periphery, %</vt:lpstr>
      <vt:lpstr>Unemployment rates, outer and super-periphery, %</vt:lpstr>
      <vt:lpstr>Mean equivalised income, EURO, 2005-2013</vt:lpstr>
      <vt:lpstr>Mean and median equivalised income, EURO, 2013</vt:lpstr>
      <vt:lpstr>At-risk of poverty rates at 40% of median equivalised income, 2004-2013, %</vt:lpstr>
      <vt:lpstr>At-risk of poverty rates at 60% of median equivalised income, 2004-2013, %</vt:lpstr>
      <vt:lpstr>At-risk-of-poverty rates, 2013, %</vt:lpstr>
      <vt:lpstr>Severely materially deprived, % of total population, 2013</vt:lpstr>
      <vt:lpstr>Severely materially deprived, % of total population, 2005-2014</vt:lpstr>
      <vt:lpstr>TRADE</vt:lpstr>
      <vt:lpstr>Trade balance, goods and services, inner periphery, EURO per capita</vt:lpstr>
      <vt:lpstr>Trade in goods, inner periphery, EURO per capita</vt:lpstr>
      <vt:lpstr>Trade in services, inner periphery, EURO per capita</vt:lpstr>
      <vt:lpstr>Trade balance, goods and services, outer and super-periphery, EURO per capita </vt:lpstr>
      <vt:lpstr>Trade in goods, outer and super-periphery, EURO per capita</vt:lpstr>
      <vt:lpstr>Trade in services, outer and super-periphery, EURO per capita</vt:lpstr>
      <vt:lpstr>Exports as % GDP, p.p. difference between 2012 and 2008 </vt:lpstr>
      <vt:lpstr>NON-performing loans and foreign bank ownership</vt:lpstr>
      <vt:lpstr>Financialisation in the Western Balkans</vt:lpstr>
      <vt:lpstr>Share of banks assets under foreign ownership, 1998-2011 (%)</vt:lpstr>
      <vt:lpstr>NPLs, % of total bank loans, 2004-2014, inner periphery</vt:lpstr>
      <vt:lpstr>NPLs, % of total bank loans, 2006-2014, outer and super-periphery</vt:lpstr>
      <vt:lpstr>Policy Responses</vt:lpstr>
      <vt:lpstr>IFI policy responses</vt:lpstr>
      <vt:lpstr>IMF Fiscal Policy recommendations 2015</vt:lpstr>
      <vt:lpstr>Serbia</vt:lpstr>
      <vt:lpstr>Teachers demonstrate in Belgrade Tuesday 16 March 2015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Pavia conference</dc:title>
  <dc:creator>William Bartlett</dc:creator>
  <cp:lastModifiedBy>Ivana</cp:lastModifiedBy>
  <cp:revision>38</cp:revision>
  <dcterms:created xsi:type="dcterms:W3CDTF">2015-04-22T19:31:35Z</dcterms:created>
  <dcterms:modified xsi:type="dcterms:W3CDTF">2015-04-24T06:20:47Z</dcterms:modified>
</cp:coreProperties>
</file>