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2" r:id="rId3"/>
    <p:sldId id="317" r:id="rId4"/>
    <p:sldId id="313" r:id="rId5"/>
    <p:sldId id="314" r:id="rId6"/>
    <p:sldId id="316" r:id="rId7"/>
    <p:sldId id="318" r:id="rId8"/>
    <p:sldId id="319" r:id="rId9"/>
    <p:sldId id="320" r:id="rId10"/>
    <p:sldId id="32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11959"/>
            <a:ext cx="7772400" cy="22223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</a:t>
            </a:r>
            <a:r>
              <a:rPr lang="en-US" b="1" dirty="0"/>
              <a:t>end of </a:t>
            </a:r>
            <a:r>
              <a:rPr lang="en-US" b="1" i="1" dirty="0"/>
              <a:t>grounded </a:t>
            </a:r>
            <a:r>
              <a:rPr lang="en-US" b="1" dirty="0"/>
              <a:t>capitalism in European peripheral economies: can it be </a:t>
            </a:r>
            <a:r>
              <a:rPr lang="en-US" b="1" i="1" dirty="0"/>
              <a:t>reground?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> </a:t>
            </a:r>
            <a:r>
              <a:rPr lang="pt-PT" dirty="0"/>
              <a:t/>
            </a:r>
            <a:br>
              <a:rPr lang="pt-PT" dirty="0"/>
            </a:br>
            <a:r>
              <a:rPr lang="pt-PT" sz="2400" dirty="0" smtClean="0">
                <a:solidFill>
                  <a:schemeClr val="tx2"/>
                </a:solidFill>
              </a:rPr>
              <a:t/>
            </a:r>
            <a:br>
              <a:rPr lang="pt-PT" sz="2400" dirty="0" smtClean="0">
                <a:solidFill>
                  <a:schemeClr val="tx2"/>
                </a:solidFill>
              </a:rPr>
            </a:br>
            <a:endParaRPr lang="en-US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58082"/>
            <a:ext cx="8052864" cy="3432720"/>
          </a:xfrm>
        </p:spPr>
        <p:txBody>
          <a:bodyPr>
            <a:normAutofit/>
          </a:bodyPr>
          <a:lstStyle/>
          <a:p>
            <a:endParaRPr lang="en-US" sz="57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en-US" sz="2400" b="1" dirty="0"/>
              <a:t>Alternative economic policies in </a:t>
            </a:r>
            <a:r>
              <a:rPr lang="en-US" sz="2400" b="1" dirty="0" smtClean="0"/>
              <a:t>Europe</a:t>
            </a:r>
          </a:p>
          <a:p>
            <a:r>
              <a:rPr lang="en-US" sz="2400" dirty="0"/>
              <a:t>Pavia University </a:t>
            </a:r>
            <a:endParaRPr lang="en-US" sz="2400" dirty="0" smtClean="0"/>
          </a:p>
          <a:p>
            <a:r>
              <a:rPr lang="en-US" sz="1800" b="1" dirty="0"/>
              <a:t>24th and 25th April 2015 </a:t>
            </a:r>
            <a:r>
              <a:rPr lang="en-US" sz="1800" b="1" dirty="0" smtClean="0"/>
              <a:t> </a:t>
            </a:r>
          </a:p>
          <a:p>
            <a:endParaRPr lang="en-US" sz="18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José Reis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Faculty of Economics. University of Coimbra</a:t>
            </a:r>
          </a:p>
          <a:p>
            <a:endParaRPr lang="en-US" sz="18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17603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600" b="1" dirty="0"/>
              <a:t>8</a:t>
            </a:r>
            <a:r>
              <a:rPr lang="pt-PT" sz="3600" b="1" dirty="0" smtClean="0"/>
              <a:t>. </a:t>
            </a:r>
            <a:r>
              <a:rPr lang="en-GB" sz="3600" b="1" dirty="0" smtClean="0"/>
              <a:t>To an open discussion on southern and peripheral economies </a:t>
            </a:r>
            <a:endParaRPr lang="pt-P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new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radical fracture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 err="1" smtClean="0"/>
              <a:t>Europe</a:t>
            </a:r>
            <a:r>
              <a:rPr lang="pt-PT" dirty="0" smtClean="0"/>
              <a:t>: </a:t>
            </a:r>
            <a:r>
              <a:rPr lang="pt-PT" dirty="0" err="1" smtClean="0"/>
              <a:t>centers</a:t>
            </a:r>
            <a:r>
              <a:rPr lang="pt-PT" dirty="0" smtClean="0"/>
              <a:t> </a:t>
            </a:r>
            <a:r>
              <a:rPr lang="pt-PT" dirty="0" err="1" smtClean="0"/>
              <a:t>against</a:t>
            </a:r>
            <a:r>
              <a:rPr lang="pt-PT" dirty="0" smtClean="0"/>
              <a:t> </a:t>
            </a:r>
            <a:r>
              <a:rPr lang="pt-PT" dirty="0" err="1" smtClean="0"/>
              <a:t>peripheries</a:t>
            </a:r>
            <a:r>
              <a:rPr lang="pt-PT" dirty="0" smtClean="0"/>
              <a:t>; </a:t>
            </a:r>
            <a:r>
              <a:rPr lang="pt-PT" dirty="0" err="1" smtClean="0"/>
              <a:t>credit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finance</a:t>
            </a:r>
            <a:r>
              <a:rPr lang="pt-PT" dirty="0" smtClean="0"/>
              <a:t> </a:t>
            </a:r>
            <a:r>
              <a:rPr lang="pt-PT" i="1" dirty="0" smtClean="0"/>
              <a:t>vs</a:t>
            </a:r>
            <a:r>
              <a:rPr lang="pt-PT" dirty="0" smtClean="0"/>
              <a:t>. </a:t>
            </a:r>
            <a:r>
              <a:rPr lang="pt-PT" dirty="0" err="1" smtClean="0"/>
              <a:t>economic</a:t>
            </a:r>
            <a:r>
              <a:rPr lang="pt-PT" dirty="0" smtClean="0"/>
              <a:t> </a:t>
            </a:r>
            <a:r>
              <a:rPr lang="pt-PT" dirty="0" err="1" smtClean="0"/>
              <a:t>relations</a:t>
            </a:r>
            <a:r>
              <a:rPr lang="pt-PT" dirty="0" smtClean="0"/>
              <a:t>;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main</a:t>
            </a:r>
            <a:r>
              <a:rPr lang="pt-PT" dirty="0" smtClean="0"/>
              <a:t> role </a:t>
            </a:r>
            <a:r>
              <a:rPr lang="pt-PT" dirty="0" err="1" smtClean="0"/>
              <a:t>of</a:t>
            </a:r>
            <a:r>
              <a:rPr lang="pt-PT" dirty="0" smtClean="0"/>
              <a:t> a </a:t>
            </a:r>
            <a:r>
              <a:rPr lang="pt-PT" dirty="0" err="1" smtClean="0"/>
              <a:t>disfunctional</a:t>
            </a:r>
            <a:r>
              <a:rPr lang="pt-PT" dirty="0" smtClean="0"/>
              <a:t> </a:t>
            </a:r>
            <a:r>
              <a:rPr lang="pt-PT" dirty="0" err="1" smtClean="0"/>
              <a:t>European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Monetary</a:t>
            </a:r>
            <a:r>
              <a:rPr lang="pt-PT" dirty="0" smtClean="0"/>
              <a:t> </a:t>
            </a:r>
            <a:r>
              <a:rPr lang="pt-PT" dirty="0" err="1" smtClean="0"/>
              <a:t>Union</a:t>
            </a:r>
            <a:endParaRPr lang="en-GB" dirty="0" smtClean="0"/>
          </a:p>
          <a:p>
            <a:pPr lvl="0"/>
            <a:r>
              <a:rPr lang="pt-PT" dirty="0" err="1" smtClean="0"/>
              <a:t>How</a:t>
            </a:r>
            <a:r>
              <a:rPr lang="pt-PT" dirty="0" smtClean="0"/>
              <a:t> to </a:t>
            </a:r>
            <a:r>
              <a:rPr lang="pt-PT" dirty="0" err="1"/>
              <a:t>r</a:t>
            </a:r>
            <a:r>
              <a:rPr lang="pt-PT" dirty="0" err="1" smtClean="0"/>
              <a:t>ebuild</a:t>
            </a:r>
            <a:r>
              <a:rPr lang="pt-PT" dirty="0" smtClean="0"/>
              <a:t> a </a:t>
            </a:r>
            <a:r>
              <a:rPr lang="pt-PT" dirty="0" err="1" smtClean="0"/>
              <a:t>productive</a:t>
            </a:r>
            <a:r>
              <a:rPr lang="pt-PT" dirty="0" smtClean="0"/>
              <a:t> </a:t>
            </a:r>
            <a:r>
              <a:rPr lang="pt-PT" dirty="0" err="1" smtClean="0"/>
              <a:t>order</a:t>
            </a:r>
            <a:r>
              <a:rPr lang="pt-PT" dirty="0" smtClean="0"/>
              <a:t>, </a:t>
            </a:r>
            <a:r>
              <a:rPr lang="pt-PT" dirty="0" err="1" smtClean="0"/>
              <a:t>an</a:t>
            </a:r>
            <a:r>
              <a:rPr lang="pt-PT" dirty="0" smtClean="0"/>
              <a:t> inclusive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sustainable</a:t>
            </a:r>
            <a:r>
              <a:rPr lang="pt-PT" dirty="0" smtClean="0"/>
              <a:t> </a:t>
            </a:r>
            <a:r>
              <a:rPr lang="pt-PT" dirty="0" err="1" smtClean="0"/>
              <a:t>labour</a:t>
            </a:r>
            <a:r>
              <a:rPr lang="pt-PT" dirty="0" smtClean="0"/>
              <a:t> </a:t>
            </a:r>
            <a:r>
              <a:rPr lang="pt-PT" dirty="0" err="1" smtClean="0"/>
              <a:t>market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how</a:t>
            </a:r>
            <a:r>
              <a:rPr lang="pt-PT" dirty="0" smtClean="0"/>
              <a:t> to </a:t>
            </a:r>
            <a:r>
              <a:rPr lang="pt-PT" dirty="0" err="1" smtClean="0"/>
              <a:t>recovery</a:t>
            </a:r>
            <a:r>
              <a:rPr lang="pt-PT" dirty="0" smtClean="0"/>
              <a:t> </a:t>
            </a:r>
            <a:r>
              <a:rPr lang="pt-PT" dirty="0" err="1" smtClean="0"/>
              <a:t>institutions</a:t>
            </a:r>
            <a:r>
              <a:rPr lang="pt-PT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292535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4000" b="1" dirty="0"/>
              <a:t>1. Some </a:t>
            </a:r>
            <a:r>
              <a:rPr lang="pt-PT" sz="4000" b="1" dirty="0" err="1"/>
              <a:t>references</a:t>
            </a:r>
            <a:r>
              <a:rPr lang="pt-PT" sz="4000" b="1" dirty="0"/>
              <a:t> to </a:t>
            </a:r>
            <a:r>
              <a:rPr lang="pt-PT" sz="4000" b="1" dirty="0" err="1"/>
              <a:t>discuss</a:t>
            </a:r>
            <a:r>
              <a:rPr lang="pt-PT" sz="4000" b="1" dirty="0"/>
              <a:t> </a:t>
            </a:r>
            <a:r>
              <a:rPr lang="pt-PT" sz="4000" b="1" dirty="0" err="1"/>
              <a:t>capitalism</a:t>
            </a:r>
            <a:r>
              <a:rPr lang="pt-PT" sz="4000" b="1" dirty="0"/>
              <a:t> as a </a:t>
            </a:r>
            <a:r>
              <a:rPr lang="pt-PT" sz="4000" b="1" dirty="0" err="1"/>
              <a:t>gounded</a:t>
            </a:r>
            <a:r>
              <a:rPr lang="pt-PT" sz="4000" b="1" dirty="0"/>
              <a:t> </a:t>
            </a:r>
            <a:r>
              <a:rPr lang="pt-PT" sz="4000" b="1" dirty="0" err="1"/>
              <a:t>system</a:t>
            </a:r>
            <a:endParaRPr lang="pt-PT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Alfred </a:t>
            </a:r>
            <a:r>
              <a:rPr lang="en-GB" dirty="0" smtClean="0"/>
              <a:t>Marshall: </a:t>
            </a:r>
            <a:r>
              <a:rPr lang="en-GB" dirty="0"/>
              <a:t>"progress chiefly depends on the extent to which the </a:t>
            </a:r>
            <a:r>
              <a:rPr lang="en-GB" i="1" dirty="0"/>
              <a:t>strongest </a:t>
            </a:r>
            <a:r>
              <a:rPr lang="en-GB" dirty="0"/>
              <a:t>and not merely the </a:t>
            </a:r>
            <a:r>
              <a:rPr lang="en-GB" i="1" dirty="0"/>
              <a:t>highest </a:t>
            </a:r>
            <a:r>
              <a:rPr lang="en-GB" dirty="0"/>
              <a:t>forces of human nature can be utilized for the increase of social good"</a:t>
            </a:r>
            <a:r>
              <a:rPr lang="pt-PT" dirty="0"/>
              <a:t> </a:t>
            </a:r>
            <a:endParaRPr lang="en-GB" dirty="0" smtClean="0"/>
          </a:p>
          <a:p>
            <a:r>
              <a:rPr lang="en-GB" dirty="0" smtClean="0"/>
              <a:t>Albert Hirschman</a:t>
            </a:r>
            <a:r>
              <a:rPr lang="pt-PT" dirty="0" smtClean="0"/>
              <a:t>: </a:t>
            </a:r>
            <a:r>
              <a:rPr lang="en-GB" dirty="0" smtClean="0"/>
              <a:t>“a moral </a:t>
            </a:r>
            <a:r>
              <a:rPr lang="en-GB" dirty="0"/>
              <a:t>basis of capitalist society [that can] be seen as being constantly depleted and replenished at the same time” – with an “excess of depletion over replenishment” leading to crisis, and “specific conditions” to “cohesion and legitimacy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Karl Polanyi</a:t>
            </a:r>
            <a:r>
              <a:rPr lang="pt-PT" dirty="0" smtClean="0"/>
              <a:t>: </a:t>
            </a:r>
            <a:r>
              <a:rPr lang="en-GB" dirty="0" smtClean="0"/>
              <a:t>“</a:t>
            </a:r>
            <a:r>
              <a:rPr lang="en-GB" dirty="0"/>
              <a:t>an industrial society can afford to be free</a:t>
            </a:r>
            <a:r>
              <a:rPr lang="en-GB" dirty="0" smtClean="0"/>
              <a:t>”; the </a:t>
            </a:r>
            <a:r>
              <a:rPr lang="en-GB" dirty="0"/>
              <a:t>right to “a job” at the top of the list of “new guarantees”</a:t>
            </a:r>
            <a:r>
              <a:rPr lang="pt-PT" dirty="0"/>
              <a:t> </a:t>
            </a:r>
            <a:r>
              <a:rPr lang="en-GB" dirty="0" smtClean="0"/>
              <a:t> </a:t>
            </a:r>
            <a:endParaRPr lang="pt-PT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677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4000" b="1" dirty="0" smtClean="0"/>
              <a:t>1. Some </a:t>
            </a:r>
            <a:r>
              <a:rPr lang="pt-PT" sz="4000" b="1" dirty="0" err="1" smtClean="0"/>
              <a:t>references</a:t>
            </a:r>
            <a:r>
              <a:rPr lang="pt-PT" sz="4000" b="1" dirty="0" smtClean="0"/>
              <a:t> to </a:t>
            </a:r>
            <a:r>
              <a:rPr lang="pt-PT" sz="4000" b="1" dirty="0" err="1" smtClean="0"/>
              <a:t>discuss</a:t>
            </a:r>
            <a:r>
              <a:rPr lang="pt-PT" sz="4000" b="1" dirty="0" smtClean="0"/>
              <a:t> </a:t>
            </a:r>
            <a:r>
              <a:rPr lang="pt-PT" sz="4000" b="1" dirty="0" err="1" smtClean="0"/>
              <a:t>capitalism</a:t>
            </a:r>
            <a:r>
              <a:rPr lang="pt-PT" sz="4000" b="1" dirty="0" smtClean="0"/>
              <a:t> as a </a:t>
            </a:r>
            <a:r>
              <a:rPr lang="pt-PT" sz="4000" b="1" dirty="0" err="1" smtClean="0"/>
              <a:t>gounded</a:t>
            </a:r>
            <a:r>
              <a:rPr lang="pt-PT" sz="4000" b="1" dirty="0" smtClean="0"/>
              <a:t> </a:t>
            </a:r>
            <a:r>
              <a:rPr lang="pt-PT" sz="4000" b="1" dirty="0" err="1" smtClean="0"/>
              <a:t>system</a:t>
            </a:r>
            <a:endParaRPr lang="pt-PT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Kenneth </a:t>
            </a:r>
            <a:r>
              <a:rPr lang="en-GB" dirty="0" smtClean="0"/>
              <a:t>Arrow: </a:t>
            </a:r>
            <a:r>
              <a:rPr lang="en-GB" dirty="0"/>
              <a:t>economic process did not simply consist of using given resources that would eventually be exhausted in a given </a:t>
            </a:r>
            <a:r>
              <a:rPr lang="en-GB" dirty="0" smtClean="0"/>
              <a:t>activity; </a:t>
            </a:r>
            <a:r>
              <a:rPr lang="en-GB" dirty="0"/>
              <a:t>"learning by </a:t>
            </a:r>
            <a:r>
              <a:rPr lang="en-GB" dirty="0" smtClean="0"/>
              <a:t>doing”</a:t>
            </a:r>
            <a:r>
              <a:rPr lang="pt-PT" dirty="0" smtClean="0"/>
              <a:t>:  </a:t>
            </a:r>
            <a:r>
              <a:rPr lang="en-GB" dirty="0"/>
              <a:t>to extend and improve own resources and increase their availability</a:t>
            </a:r>
            <a:r>
              <a:rPr lang="pt-PT" dirty="0"/>
              <a:t> </a:t>
            </a:r>
            <a:r>
              <a:rPr lang="en-GB" dirty="0" smtClean="0"/>
              <a:t> </a:t>
            </a:r>
          </a:p>
          <a:p>
            <a:r>
              <a:rPr lang="en-GB" dirty="0" smtClean="0"/>
              <a:t>John K. Galbraith</a:t>
            </a:r>
            <a:r>
              <a:rPr lang="pt-PT" dirty="0" smtClean="0"/>
              <a:t>: </a:t>
            </a:r>
            <a:r>
              <a:rPr lang="en-GB" dirty="0" smtClean="0"/>
              <a:t>“</a:t>
            </a:r>
            <a:r>
              <a:rPr lang="en-GB" dirty="0"/>
              <a:t>anything that interrupted the investment outlays (...) could cause trouble”, since “compensation through an increase in consumer spending could not automatically be expected</a:t>
            </a:r>
            <a:r>
              <a:rPr lang="en-GB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237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b="1" dirty="0" smtClean="0"/>
              <a:t>2</a:t>
            </a:r>
            <a:r>
              <a:rPr lang="pt-PT" sz="3600" b="1" dirty="0"/>
              <a:t>. </a:t>
            </a:r>
            <a:r>
              <a:rPr lang="pt-PT" sz="3600" b="1" dirty="0" err="1" smtClean="0"/>
              <a:t>The</a:t>
            </a:r>
            <a:r>
              <a:rPr lang="pt-PT" sz="3600" b="1" dirty="0" smtClean="0"/>
              <a:t> </a:t>
            </a:r>
            <a:r>
              <a:rPr lang="pt-PT" sz="3600" b="1" dirty="0" err="1" smtClean="0"/>
              <a:t>predominance</a:t>
            </a:r>
            <a:r>
              <a:rPr lang="pt-PT" sz="3600" b="1" dirty="0" smtClean="0"/>
              <a:t> </a:t>
            </a:r>
            <a:r>
              <a:rPr lang="pt-PT" sz="3600" b="1" dirty="0" err="1"/>
              <a:t>of</a:t>
            </a:r>
            <a:r>
              <a:rPr lang="pt-PT" sz="3600" b="1" dirty="0"/>
              <a:t> </a:t>
            </a:r>
            <a:r>
              <a:rPr lang="pt-PT" sz="3600" b="1" dirty="0" smtClean="0"/>
              <a:t>“</a:t>
            </a:r>
            <a:r>
              <a:rPr lang="en-GB" sz="3600" b="1" dirty="0" err="1" smtClean="0"/>
              <a:t>financialisation</a:t>
            </a:r>
            <a:r>
              <a:rPr lang="en-GB" sz="3600" b="1" dirty="0" smtClean="0"/>
              <a:t>” </a:t>
            </a:r>
            <a:endParaRPr lang="pt-PT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Financialisation</a:t>
            </a:r>
            <a:r>
              <a:rPr lang="en-GB" dirty="0" smtClean="0"/>
              <a:t>: financial </a:t>
            </a:r>
            <a:r>
              <a:rPr lang="en-GB" dirty="0"/>
              <a:t>transactions and the valuation of assets decoupled from any material and productive reality </a:t>
            </a:r>
            <a:endParaRPr lang="en-GB" dirty="0" smtClean="0"/>
          </a:p>
          <a:p>
            <a:r>
              <a:rPr lang="en-GB" dirty="0" smtClean="0"/>
              <a:t>A </a:t>
            </a:r>
            <a:r>
              <a:rPr lang="en-GB" b="1" dirty="0" smtClean="0"/>
              <a:t>regression</a:t>
            </a:r>
            <a:r>
              <a:rPr lang="en-GB" dirty="0" smtClean="0"/>
              <a:t>: the </a:t>
            </a:r>
            <a:r>
              <a:rPr lang="en-GB" dirty="0"/>
              <a:t>central position occupied by the productive condition and the process of “learning by doing” </a:t>
            </a:r>
            <a:r>
              <a:rPr lang="en-GB" dirty="0" smtClean="0"/>
              <a:t>disconnected from the institutional,  </a:t>
            </a:r>
            <a:r>
              <a:rPr lang="en-GB" dirty="0"/>
              <a:t>material and relational order which capitalism historically instituted</a:t>
            </a:r>
            <a:r>
              <a:rPr lang="pt-PT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68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200" dirty="0" smtClean="0"/>
              <a:t/>
            </a:r>
            <a:br>
              <a:rPr lang="pt-PT" sz="3200" dirty="0" smtClean="0"/>
            </a:br>
            <a:r>
              <a:rPr lang="pt-PT" sz="4000" b="1" dirty="0" smtClean="0"/>
              <a:t>3</a:t>
            </a:r>
            <a:r>
              <a:rPr lang="pt-PT" sz="4000" b="1" dirty="0"/>
              <a:t>. </a:t>
            </a:r>
            <a:r>
              <a:rPr lang="en-GB" sz="4000" b="1" dirty="0"/>
              <a:t>What exactly is capitalism?</a:t>
            </a:r>
            <a:r>
              <a:rPr lang="pt-PT" sz="4000" dirty="0"/>
              <a:t> </a:t>
            </a:r>
            <a:r>
              <a:rPr lang="pt-PT" sz="3200" dirty="0"/>
              <a:t/>
            </a:r>
            <a:br>
              <a:rPr lang="pt-PT" sz="3200" dirty="0"/>
            </a:br>
            <a:r>
              <a:rPr lang="pt-PT" sz="3600" b="1" dirty="0"/>
              <a:t/>
            </a:r>
            <a:br>
              <a:rPr lang="pt-PT" sz="3600" b="1" dirty="0"/>
            </a:br>
            <a:endParaRPr lang="pt-PT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“peace formula</a:t>
            </a:r>
            <a:r>
              <a:rPr lang="en-GB" dirty="0" smtClean="0"/>
              <a:t>”, </a:t>
            </a:r>
            <a:r>
              <a:rPr lang="en-GB" dirty="0"/>
              <a:t>a “stable” mechanism that ensured “the mass loyalty of workers and consumers to post-war capitalism</a:t>
            </a:r>
            <a:r>
              <a:rPr lang="en-GB" dirty="0" smtClean="0"/>
              <a:t>”, </a:t>
            </a:r>
            <a:r>
              <a:rPr lang="en-GB" dirty="0"/>
              <a:t>a “technocratic system for managing the economy</a:t>
            </a:r>
            <a:r>
              <a:rPr lang="en-GB" dirty="0" smtClean="0"/>
              <a:t>”, </a:t>
            </a:r>
            <a:r>
              <a:rPr lang="en-GB" dirty="0"/>
              <a:t>an “economic system regulated by policy</a:t>
            </a:r>
            <a:r>
              <a:rPr lang="en-GB" dirty="0" smtClean="0"/>
              <a:t>”?</a:t>
            </a:r>
            <a:r>
              <a:rPr lang="pt-PT" dirty="0" smtClean="0"/>
              <a:t>  (</a:t>
            </a:r>
            <a:r>
              <a:rPr lang="en-GB" dirty="0" smtClean="0"/>
              <a:t>Streeck</a:t>
            </a:r>
            <a:r>
              <a:rPr lang="pt-PT" dirty="0" smtClean="0"/>
              <a:t>)</a:t>
            </a:r>
          </a:p>
          <a:p>
            <a:r>
              <a:rPr lang="en-GB" dirty="0" smtClean="0"/>
              <a:t>Or, capitalism as more </a:t>
            </a:r>
            <a:r>
              <a:rPr lang="en-GB" dirty="0"/>
              <a:t>than just a system based on the market, transactions, the private appropriation of the means of production, the wage relationship and advanced forms of technological </a:t>
            </a:r>
            <a:r>
              <a:rPr lang="en-GB" dirty="0" smtClean="0"/>
              <a:t>development? </a:t>
            </a:r>
            <a:r>
              <a:rPr lang="pt-PT" dirty="0" smtClean="0"/>
              <a:t> </a:t>
            </a:r>
          </a:p>
          <a:p>
            <a:pPr lvl="1"/>
            <a:r>
              <a:rPr lang="pt-PT" i="1" dirty="0" smtClean="0"/>
              <a:t>A</a:t>
            </a:r>
            <a:r>
              <a:rPr lang="en-GB" i="1" dirty="0" smtClean="0"/>
              <a:t> complex social order</a:t>
            </a:r>
          </a:p>
          <a:p>
            <a:pPr lvl="1"/>
            <a:r>
              <a:rPr lang="en-GB" i="1" dirty="0" smtClean="0"/>
              <a:t>An institutional framework </a:t>
            </a:r>
          </a:p>
          <a:p>
            <a:pPr lvl="1"/>
            <a:r>
              <a:rPr lang="en-GB" i="1" dirty="0"/>
              <a:t>T</a:t>
            </a:r>
            <a:r>
              <a:rPr lang="en-GB" i="1" dirty="0" smtClean="0"/>
              <a:t>he</a:t>
            </a:r>
            <a:r>
              <a:rPr lang="en-GB" dirty="0" smtClean="0"/>
              <a:t> </a:t>
            </a:r>
            <a:r>
              <a:rPr lang="en-GB" i="1" dirty="0"/>
              <a:t>material and relational circumstances of capitalism</a:t>
            </a:r>
            <a:r>
              <a:rPr lang="pt-PT" dirty="0"/>
              <a:t> </a:t>
            </a:r>
            <a:endParaRPr lang="pt-PT" dirty="0" smtClean="0"/>
          </a:p>
          <a:p>
            <a:pPr lvl="1"/>
            <a:endParaRPr lang="pt-PT" dirty="0" smtClean="0"/>
          </a:p>
          <a:p>
            <a:endParaRPr lang="pt-PT" dirty="0" smtClean="0"/>
          </a:p>
          <a:p>
            <a:pPr marL="457200" lvl="1" indent="0">
              <a:buNone/>
            </a:pPr>
            <a:endParaRPr lang="pt-PT" dirty="0"/>
          </a:p>
          <a:p>
            <a:pPr lvl="0"/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xmlns="" val="227032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b="1" dirty="0" smtClean="0"/>
              <a:t>4. </a:t>
            </a:r>
            <a:r>
              <a:rPr lang="en-GB" sz="3600" b="1" dirty="0"/>
              <a:t>T</a:t>
            </a:r>
            <a:r>
              <a:rPr lang="en-GB" sz="3600" b="1" dirty="0" smtClean="0"/>
              <a:t>he </a:t>
            </a:r>
            <a:r>
              <a:rPr lang="en-GB" sz="3600" b="1" dirty="0"/>
              <a:t>conditions </a:t>
            </a:r>
            <a:r>
              <a:rPr lang="en-GB" sz="3600" b="1" dirty="0" smtClean="0"/>
              <a:t>of a </a:t>
            </a:r>
            <a:r>
              <a:rPr lang="en-GB" sz="3600" b="1" dirty="0"/>
              <a:t>grounded capitalism</a:t>
            </a:r>
            <a:r>
              <a:rPr lang="pt-PT" sz="3600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dirty="0" smtClean="0"/>
              <a:t> </a:t>
            </a:r>
            <a:r>
              <a:rPr lang="en-GB" dirty="0"/>
              <a:t>a) the formation of the</a:t>
            </a:r>
            <a:r>
              <a:rPr lang="en-GB" u="sng" dirty="0"/>
              <a:t> industrial </a:t>
            </a:r>
            <a:r>
              <a:rPr lang="en-GB" u="sng" dirty="0" smtClean="0"/>
              <a:t>society</a:t>
            </a:r>
            <a:endParaRPr lang="en-GB" dirty="0"/>
          </a:p>
          <a:p>
            <a:pPr lvl="0"/>
            <a:r>
              <a:rPr lang="en-GB" dirty="0" smtClean="0"/>
              <a:t> </a:t>
            </a:r>
            <a:r>
              <a:rPr lang="en-GB" dirty="0"/>
              <a:t>b) the development of a processes of “</a:t>
            </a:r>
            <a:r>
              <a:rPr lang="en-GB" u="sng" dirty="0"/>
              <a:t>learning by doing</a:t>
            </a:r>
            <a:r>
              <a:rPr lang="en-GB" dirty="0"/>
              <a:t>” in labour market and productive </a:t>
            </a:r>
            <a:r>
              <a:rPr lang="en-GB" dirty="0" smtClean="0"/>
              <a:t>system</a:t>
            </a:r>
            <a:endParaRPr lang="en-GB" dirty="0"/>
          </a:p>
          <a:p>
            <a:pPr lvl="0"/>
            <a:r>
              <a:rPr lang="en-GB" dirty="0" smtClean="0"/>
              <a:t> </a:t>
            </a:r>
            <a:r>
              <a:rPr lang="en-GB" dirty="0"/>
              <a:t>3) the generation of</a:t>
            </a:r>
            <a:r>
              <a:rPr lang="en-GB" u="sng" dirty="0"/>
              <a:t> material institutions </a:t>
            </a:r>
            <a:r>
              <a:rPr lang="en-GB" dirty="0"/>
              <a:t>of capitalism.</a:t>
            </a:r>
            <a:r>
              <a:rPr lang="pt-PT" dirty="0"/>
              <a:t> 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xmlns="" val="223361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b="1" dirty="0"/>
              <a:t>5</a:t>
            </a:r>
            <a:r>
              <a:rPr lang="pt-PT" sz="3600" b="1" dirty="0" smtClean="0"/>
              <a:t>. </a:t>
            </a:r>
            <a:r>
              <a:rPr lang="en-GB" sz="3600" b="1" dirty="0" smtClean="0"/>
              <a:t>Industrial </a:t>
            </a:r>
            <a:r>
              <a:rPr lang="en-GB" sz="3600" b="1" dirty="0"/>
              <a:t>society</a:t>
            </a:r>
            <a:endParaRPr lang="pt-PT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b="1" dirty="0" smtClean="0"/>
              <a:t> </a:t>
            </a:r>
            <a:r>
              <a:rPr lang="en-GB" dirty="0"/>
              <a:t>I</a:t>
            </a:r>
            <a:r>
              <a:rPr lang="en-GB" dirty="0" smtClean="0"/>
              <a:t>n </a:t>
            </a:r>
            <a:r>
              <a:rPr lang="en-GB" dirty="0"/>
              <a:t>order for markets and transactions to make sense, a very concrete condition must lie at the core of an economic and social system of this type – the institution of a productive, organizational and labour sphere structured through a variety of sectors and activities and a logic that is not limited to accounting for labour costs but also includes capacity building and an income redistribution </a:t>
            </a:r>
            <a:r>
              <a:rPr lang="en-GB" dirty="0" smtClean="0"/>
              <a:t>policy</a:t>
            </a:r>
          </a:p>
          <a:p>
            <a:pPr lvl="1"/>
            <a:r>
              <a:rPr lang="en-GB" dirty="0"/>
              <a:t>The </a:t>
            </a:r>
            <a:r>
              <a:rPr lang="en-GB" dirty="0" smtClean="0"/>
              <a:t>condition for </a:t>
            </a:r>
            <a:r>
              <a:rPr lang="en-GB" dirty="0" err="1" smtClean="0"/>
              <a:t>an“</a:t>
            </a:r>
            <a:r>
              <a:rPr lang="en-GB" dirty="0" err="1"/>
              <a:t>enlarged</a:t>
            </a:r>
            <a:r>
              <a:rPr lang="en-GB" dirty="0"/>
              <a:t> replenishment”</a:t>
            </a:r>
            <a:r>
              <a:rPr lang="pt-PT" dirty="0"/>
              <a:t> </a:t>
            </a:r>
            <a:r>
              <a:rPr lang="pt-PT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64817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b="1" dirty="0" smtClean="0"/>
              <a:t>6. </a:t>
            </a:r>
            <a:r>
              <a:rPr lang="en-GB" sz="3600" b="1" dirty="0" smtClean="0"/>
              <a:t>Learning by doing</a:t>
            </a:r>
            <a:endParaRPr lang="pt-PT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dirty="0" smtClean="0"/>
              <a:t> The </a:t>
            </a:r>
            <a:r>
              <a:rPr lang="en-GB" dirty="0" smtClean="0"/>
              <a:t>transformation of </a:t>
            </a:r>
            <a:r>
              <a:rPr lang="en-GB" dirty="0"/>
              <a:t>the productive process from something that merely consumes and exhausts resources or capacities in order to create outputs into something which, in addition, creates new capacities</a:t>
            </a:r>
            <a:r>
              <a:rPr lang="pt-PT" dirty="0"/>
              <a:t> </a:t>
            </a:r>
            <a:endParaRPr lang="pt-PT" dirty="0" smtClean="0"/>
          </a:p>
          <a:p>
            <a:pPr lvl="0"/>
            <a:r>
              <a:rPr lang="en-GB" dirty="0"/>
              <a:t>H</a:t>
            </a:r>
            <a:r>
              <a:rPr lang="en-GB" dirty="0" smtClean="0"/>
              <a:t>ow </a:t>
            </a:r>
            <a:r>
              <a:rPr lang="en-GB" dirty="0"/>
              <a:t>people are incorporated into the organisational system itself</a:t>
            </a:r>
            <a:r>
              <a:rPr lang="pt-PT" dirty="0"/>
              <a:t> </a:t>
            </a:r>
            <a:endParaRPr lang="pt-PT" dirty="0" smtClean="0"/>
          </a:p>
          <a:p>
            <a:pPr lvl="1"/>
            <a:r>
              <a:rPr lang="en-GB" dirty="0"/>
              <a:t>learning by doing</a:t>
            </a:r>
            <a:r>
              <a:rPr lang="pt-PT" dirty="0"/>
              <a:t> 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xmlns="" val="137711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b="1" dirty="0" smtClean="0"/>
              <a:t>7. </a:t>
            </a:r>
            <a:r>
              <a:rPr lang="en-GB" sz="3600" b="1" dirty="0"/>
              <a:t>The material institutions of capitalism</a:t>
            </a:r>
            <a:endParaRPr lang="pt-P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K</a:t>
            </a:r>
            <a:r>
              <a:rPr lang="en-GB" dirty="0" smtClean="0"/>
              <a:t>ey </a:t>
            </a:r>
            <a:r>
              <a:rPr lang="en-GB" dirty="0"/>
              <a:t>institutions of capitalism </a:t>
            </a:r>
            <a:r>
              <a:rPr lang="en-GB" dirty="0" smtClean="0"/>
              <a:t>the coalesced </a:t>
            </a:r>
            <a:r>
              <a:rPr lang="en-GB" dirty="0"/>
              <a:t>with the </a:t>
            </a:r>
            <a:r>
              <a:rPr lang="en-GB" dirty="0" smtClean="0"/>
              <a:t>development of a material </a:t>
            </a:r>
            <a:r>
              <a:rPr lang="en-GB" dirty="0"/>
              <a:t>order</a:t>
            </a:r>
            <a:r>
              <a:rPr lang="pt-PT" dirty="0"/>
              <a:t> </a:t>
            </a:r>
            <a:endParaRPr lang="en-GB" dirty="0" smtClean="0"/>
          </a:p>
          <a:p>
            <a:pPr lvl="0"/>
            <a:r>
              <a:rPr lang="en-GB" dirty="0" smtClean="0"/>
              <a:t>The</a:t>
            </a:r>
            <a:r>
              <a:rPr lang="en-GB" b="1" dirty="0" smtClean="0"/>
              <a:t> </a:t>
            </a:r>
            <a:r>
              <a:rPr lang="en-GB" dirty="0"/>
              <a:t>less codified aspects which correspond to the main material frameworks for the (differentiated) organisation of industrial society, namely: a) mobility </a:t>
            </a:r>
            <a:r>
              <a:rPr lang="en-GB" i="1" dirty="0"/>
              <a:t>vs</a:t>
            </a:r>
            <a:r>
              <a:rPr lang="en-GB" dirty="0"/>
              <a:t>. links to concrete territorial contexts; b) links to professions and organisations and professional recognition; c) the relationship between the educational and the professional and social framework</a:t>
            </a:r>
            <a:r>
              <a:rPr lang="pt-PT" dirty="0"/>
              <a:t> 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xmlns="" val="157505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8763</TotalTime>
  <Words>695</Words>
  <Application>Microsoft Office PowerPoint</Application>
  <PresentationFormat>Presentazione su schermo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 Black </vt:lpstr>
      <vt:lpstr>     The end of grounded capitalism in European peripheral economies: can it be reground?        </vt:lpstr>
      <vt:lpstr>1. Some references to discuss capitalism as a gounded system</vt:lpstr>
      <vt:lpstr>1. Some references to discuss capitalism as a gounded system</vt:lpstr>
      <vt:lpstr>2. The predominance of “financialisation” </vt:lpstr>
      <vt:lpstr> 3. What exactly is capitalism?   </vt:lpstr>
      <vt:lpstr>4. The conditions of a grounded capitalism </vt:lpstr>
      <vt:lpstr>5. Industrial society</vt:lpstr>
      <vt:lpstr>6. Learning by doing</vt:lpstr>
      <vt:lpstr>7. The material institutions of capitalism</vt:lpstr>
      <vt:lpstr>8. To an open discussion on southern and peripheral economies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Políticas Públicas Territoriais: quando se torna necessário voltar ao início do mundo</dc:title>
  <dc:creator>jr</dc:creator>
  <cp:lastModifiedBy>Utente</cp:lastModifiedBy>
  <cp:revision>79</cp:revision>
  <dcterms:created xsi:type="dcterms:W3CDTF">2012-10-24T08:39:43Z</dcterms:created>
  <dcterms:modified xsi:type="dcterms:W3CDTF">2015-04-24T07:04:59Z</dcterms:modified>
</cp:coreProperties>
</file>